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9"/>
  </p:handoutMasterIdLst>
  <p:sldIdLst>
    <p:sldId id="311" r:id="rId3"/>
    <p:sldId id="308" r:id="rId5"/>
    <p:sldId id="314" r:id="rId6"/>
    <p:sldId id="321" r:id="rId7"/>
    <p:sldId id="468" r:id="rId8"/>
    <p:sldId id="443" r:id="rId9"/>
    <p:sldId id="442" r:id="rId10"/>
    <p:sldId id="469" r:id="rId11"/>
    <p:sldId id="470" r:id="rId12"/>
    <p:sldId id="471" r:id="rId13"/>
    <p:sldId id="432" r:id="rId14"/>
    <p:sldId id="444" r:id="rId15"/>
    <p:sldId id="445" r:id="rId16"/>
    <p:sldId id="472" r:id="rId17"/>
    <p:sldId id="507" r:id="rId18"/>
    <p:sldId id="496" r:id="rId19"/>
    <p:sldId id="498" r:id="rId20"/>
    <p:sldId id="499" r:id="rId21"/>
    <p:sldId id="500" r:id="rId22"/>
    <p:sldId id="501" r:id="rId23"/>
    <p:sldId id="502" r:id="rId24"/>
    <p:sldId id="503" r:id="rId25"/>
    <p:sldId id="504" r:id="rId26"/>
    <p:sldId id="505" r:id="rId27"/>
    <p:sldId id="506" r:id="rId28"/>
  </p:sldIdLst>
  <p:sldSz cx="1219835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9E1A"/>
    <a:srgbClr val="235E73"/>
    <a:srgbClr val="8FB31D"/>
    <a:srgbClr val="0AC8BF"/>
    <a:srgbClr val="CE0CB2"/>
    <a:srgbClr val="0BDBD1"/>
    <a:srgbClr val="FCD904"/>
    <a:srgbClr val="E51BDB"/>
    <a:srgbClr val="EA44E2"/>
    <a:srgbClr val="FFC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76" autoAdjust="0"/>
    <p:restoredTop sz="97273" autoAdjust="0"/>
  </p:normalViewPr>
  <p:slideViewPr>
    <p:cSldViewPr>
      <p:cViewPr>
        <p:scale>
          <a:sx n="55" d="100"/>
          <a:sy n="55" d="100"/>
        </p:scale>
        <p:origin x="-606" y="-306"/>
      </p:cViewPr>
      <p:guideLst>
        <p:guide orient="horz" pos="2151"/>
        <p:guide pos="3803"/>
      </p:guideLst>
    </p:cSldViewPr>
  </p:slideViewPr>
  <p:notesTextViewPr>
    <p:cViewPr>
      <p:scale>
        <a:sx n="100" d="100"/>
        <a:sy n="100" d="100"/>
      </p:scale>
      <p:origin x="0" y="0"/>
    </p:cViewPr>
  </p:notesTextViewPr>
  <p:sorterViewPr>
    <p:cViewPr>
      <p:scale>
        <a:sx n="100" d="100"/>
        <a:sy n="100" d="100"/>
      </p:scale>
      <p:origin x="0" y="5910"/>
    </p:cViewPr>
  </p:sorterViewPr>
  <p:notesViewPr>
    <p:cSldViewPr>
      <p:cViewPr varScale="1">
        <p:scale>
          <a:sx n="58" d="100"/>
          <a:sy n="58" d="100"/>
        </p:scale>
        <p:origin x="-2580" y="-78"/>
      </p:cViewPr>
      <p:guideLst>
        <p:guide orient="horz" pos="2868"/>
        <p:guide pos="2138"/>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zh-CN" altLang="en-US"/>
              <a:t>教育法律关系中的国家</a:t>
            </a: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zh-CN" altLang="en-US"/>
              <a:t>教育法律关系中的国家</a:t>
            </a: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7" name="页眉占位符 6"/>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7" name="页眉占位符 6"/>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6" name="页眉占位符 5"/>
          <p:cNvSpPr>
            <a:spLocks noGrp="1"/>
          </p:cNvSpPr>
          <p:nvPr>
            <p:ph type="hdr" sz="quarter"/>
          </p:nvPr>
        </p:nvSpPr>
        <p:spPr/>
        <p:txBody>
          <a:bodyPr/>
          <a:p>
            <a:r>
              <a:rPr lang="zh-CN" altLang="en-US"/>
              <a:t>教育法律关系中的国家</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CONTENTS PAGE</a:t>
            </a:r>
            <a:endParaRPr lang="zh-CN" altLang="en-US" b="0" dirty="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65" name="椭圆 64"/>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TRANSITION  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过</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833194"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CONCLUSION</a:t>
            </a:r>
            <a:r>
              <a:rPr lang="en-US" altLang="zh-CN" b="0" baseline="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 </a:t>
            </a:r>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节</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内容占位符 4"/>
          <p:cNvSpPr>
            <a:spLocks noGrp="1"/>
          </p:cNvSpPr>
          <p:nvPr>
            <p:ph sz="quarter" idx="10"/>
          </p:nvPr>
        </p:nvSpPr>
        <p:spPr>
          <a:xfrm>
            <a:off x="482600" y="1052513"/>
            <a:ext cx="11017250" cy="5472112"/>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0"/>
            <a:ext cx="10978515" cy="1143000"/>
          </a:xfrm>
          <a:prstGeom prst="rect">
            <a:avLst/>
          </a:prstGeom>
        </p:spPr>
        <p:txBody>
          <a:bodyPr lIns="117263" tIns="58631" rIns="117263" bIns="58631"/>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xfrm>
            <a:off x="609917" y="6356986"/>
            <a:ext cx="2846282" cy="363854"/>
          </a:xfrm>
          <a:prstGeom prst="rect">
            <a:avLst/>
          </a:prstGeom>
        </p:spPr>
        <p:txBody>
          <a:bodyPr lIns="117263" tIns="58631" rIns="117263" bIns="58631"/>
          <a:lstStyle>
            <a:lvl1pPr>
              <a:defRPr/>
            </a:lvl1pPr>
          </a:lstStyle>
          <a:p>
            <a:pPr>
              <a:defRPr/>
            </a:pPr>
            <a:fld id="{BF3C07CB-67ED-4F2B-A702-BDDD63996467}" type="datetime1">
              <a:rPr lang="zh-CN" altLang="en-US"/>
            </a:fld>
            <a:endParaRPr lang="zh-CN" altLang="en-US" sz="2300">
              <a:solidFill>
                <a:schemeClr val="tx1"/>
              </a:solidFill>
            </a:endParaRPr>
          </a:p>
        </p:txBody>
      </p:sp>
      <p:sp>
        <p:nvSpPr>
          <p:cNvPr id="4" name="页脚占位符 4"/>
          <p:cNvSpPr>
            <a:spLocks noGrp="1" noChangeArrowheads="1"/>
          </p:cNvSpPr>
          <p:nvPr>
            <p:ph type="ftr" sz="quarter" idx="11"/>
          </p:nvPr>
        </p:nvSpPr>
        <p:spPr>
          <a:xfrm>
            <a:off x="4167770" y="6356986"/>
            <a:ext cx="3862811" cy="363854"/>
          </a:xfrm>
          <a:prstGeom prst="rect">
            <a:avLst/>
          </a:prstGeom>
        </p:spPr>
        <p:txBody>
          <a:bodyPr lIns="117263" tIns="58631" rIns="117263" bIns="58631"/>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8742151" y="6356986"/>
            <a:ext cx="2846282" cy="363854"/>
          </a:xfrm>
          <a:prstGeom prst="rect">
            <a:avLst/>
          </a:prstGeom>
        </p:spPr>
        <p:txBody>
          <a:bodyPr lIns="117263" tIns="58631" rIns="117263" bIns="58631"/>
          <a:lstStyle>
            <a:lvl1pPr>
              <a:defRPr/>
            </a:lvl1pPr>
          </a:lstStyle>
          <a:p>
            <a:fld id="{E7C0FAC3-8B1B-4333-9AC6-D68AF67F3077}" type="slidenum">
              <a:rPr lang="zh-CN" altLang="en-US"/>
            </a:fld>
            <a:endParaRPr lang="zh-CN" altLang="en-US" sz="23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矩形 41"/>
          <p:cNvSpPr/>
          <p:nvPr/>
        </p:nvSpPr>
        <p:spPr>
          <a:xfrm>
            <a:off x="0" y="0"/>
            <a:ext cx="12198350" cy="692696"/>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6" name="TextBox 5"/>
          <p:cNvSpPr txBox="1"/>
          <p:nvPr/>
        </p:nvSpPr>
        <p:spPr>
          <a:xfrm>
            <a:off x="262661" y="188640"/>
            <a:ext cx="896791" cy="369332"/>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zh-CN" altLang="en-US" sz="1800" kern="1200" dirty="0" smtClean="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rPr>
              <a:t>第四章</a:t>
            </a:r>
            <a:endPar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endParaRPr>
          </a:p>
        </p:txBody>
      </p:sp>
      <p:cxnSp>
        <p:nvCxnSpPr>
          <p:cNvPr id="7" name="直接连接符 6"/>
          <p:cNvCxnSpPr/>
          <p:nvPr/>
        </p:nvCxnSpPr>
        <p:spPr>
          <a:xfrm>
            <a:off x="1159453" y="242339"/>
            <a:ext cx="0" cy="26193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282210" y="219795"/>
            <a:ext cx="3736845"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rPr>
              <a:t>幼儿园建构式课程的活动设计与指导</a:t>
            </a:r>
            <a:endParaRPr lang="zh-CN" altLang="en-US" sz="1600" kern="1200" dirty="0" smtClean="0">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9" name="矩形 8"/>
          <p:cNvSpPr/>
          <p:nvPr/>
        </p:nvSpPr>
        <p:spPr>
          <a:xfrm>
            <a:off x="10347647" y="260648"/>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a:solidFill>
                  <a:schemeClr val="tx1">
                    <a:lumMod val="75000"/>
                    <a:lumOff val="25000"/>
                  </a:schemeClr>
                </a:solidFill>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燕尾形 9"/>
          <p:cNvSpPr/>
          <p:nvPr/>
        </p:nvSpPr>
        <p:spPr>
          <a:xfrm>
            <a:off x="11931823" y="260648"/>
            <a:ext cx="216024" cy="432048"/>
          </a:xfrm>
          <a:prstGeom prst="chevron">
            <a:avLst/>
          </a:prstGeom>
          <a:solidFill>
            <a:srgbClr val="A1C92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1" name="燕尾形 10"/>
          <p:cNvSpPr/>
          <p:nvPr/>
        </p:nvSpPr>
        <p:spPr>
          <a:xfrm>
            <a:off x="11499775" y="260648"/>
            <a:ext cx="216024" cy="432048"/>
          </a:xfrm>
          <a:prstGeom prst="chevron">
            <a:avLst/>
          </a:prstGeom>
          <a:solidFill>
            <a:srgbClr val="FFC0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2" name="燕尾形 11"/>
          <p:cNvSpPr/>
          <p:nvPr/>
        </p:nvSpPr>
        <p:spPr>
          <a:xfrm>
            <a:off x="11715799" y="260648"/>
            <a:ext cx="216024" cy="432048"/>
          </a:xfrm>
          <a:prstGeom prst="chevron">
            <a:avLst/>
          </a:prstGeom>
          <a:solidFill>
            <a:srgbClr val="3333FF"/>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4.xml"/><Relationship Id="rId2" Type="http://schemas.openxmlformats.org/officeDocument/2006/relationships/image" Target="../media/image6.jpe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8" name="TextBox 5"/>
          <p:cNvSpPr>
            <a:spLocks noChangeArrowheads="1"/>
          </p:cNvSpPr>
          <p:nvPr/>
        </p:nvSpPr>
        <p:spPr bwMode="auto">
          <a:xfrm>
            <a:off x="2535605" y="3170890"/>
            <a:ext cx="6227866"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7263" tIns="58631" rIns="117263" bIns="58631">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sym typeface="方正兰亭中黑_GBK" pitchFamily="2" charset="-122"/>
              </a:rPr>
              <a:t>第四</a:t>
            </a:r>
            <a:r>
              <a:rPr lang="zh-CN" altLang="en-US" sz="2400" dirty="0">
                <a:solidFill>
                  <a:srgbClr val="262626"/>
                </a:solidFill>
                <a:latin typeface="微软雅黑" panose="020B0503020204020204" pitchFamily="34" charset="-122"/>
                <a:ea typeface="微软雅黑" panose="020B0503020204020204" pitchFamily="34" charset="-122"/>
                <a:sym typeface="方正兰亭中黑_GBK" pitchFamily="2" charset="-122"/>
              </a:rPr>
              <a:t>章  教育法律关系中的</a:t>
            </a:r>
            <a:r>
              <a:rPr lang="zh-CN" altLang="en-US" sz="2400" dirty="0">
                <a:solidFill>
                  <a:srgbClr val="262626"/>
                </a:solidFill>
                <a:latin typeface="微软雅黑" panose="020B0503020204020204" pitchFamily="34" charset="-122"/>
                <a:ea typeface="微软雅黑" panose="020B0503020204020204" pitchFamily="34" charset="-122"/>
                <a:sym typeface="方正兰亭中黑_GBK" pitchFamily="2" charset="-122"/>
              </a:rPr>
              <a:t>国家</a:t>
            </a:r>
            <a:endParaRPr lang="zh-CN" altLang="en-US" sz="2400" dirty="0">
              <a:solidFill>
                <a:srgbClr val="262626"/>
              </a:solidFill>
              <a:latin typeface="微软雅黑" panose="020B0503020204020204" pitchFamily="34" charset="-122"/>
              <a:ea typeface="微软雅黑" panose="020B0503020204020204" pitchFamily="34" charset="-122"/>
              <a:sym typeface="方正兰亭中黑_GBK" pitchFamily="2" charset="-122"/>
            </a:endParaRPr>
          </a:p>
        </p:txBody>
      </p:sp>
      <p:sp>
        <p:nvSpPr>
          <p:cNvPr id="3080" name="矩形 7"/>
          <p:cNvSpPr>
            <a:spLocks noChangeArrowheads="1"/>
          </p:cNvSpPr>
          <p:nvPr/>
        </p:nvSpPr>
        <p:spPr bwMode="auto">
          <a:xfrm>
            <a:off x="11802328" y="1830706"/>
            <a:ext cx="396022" cy="1853564"/>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5" y="4250056"/>
            <a:ext cx="21583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30056" y="4250056"/>
            <a:ext cx="182066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598143" y="4240531"/>
            <a:ext cx="410847" cy="156591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学</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14972" y="4241799"/>
            <a:ext cx="2367585" cy="1577403"/>
          </a:xfrm>
          <a:prstGeom prst="rect">
            <a:avLst/>
          </a:prstGeom>
        </p:spPr>
      </p:pic>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r="16540"/>
          <a:stretch>
            <a:fillRect/>
          </a:stretch>
        </p:blipFill>
        <p:spPr>
          <a:xfrm>
            <a:off x="6594484" y="4221088"/>
            <a:ext cx="2003659" cy="1602498"/>
          </a:xfrm>
          <a:prstGeom prst="rect">
            <a:avLst/>
          </a:prstGeom>
        </p:spPr>
      </p:pic>
      <p:sp>
        <p:nvSpPr>
          <p:cNvPr id="35" name="TextBox 1"/>
          <p:cNvSpPr>
            <a:spLocks noChangeArrowheads="1"/>
          </p:cNvSpPr>
          <p:nvPr/>
        </p:nvSpPr>
        <p:spPr bwMode="auto">
          <a:xfrm>
            <a:off x="338535" y="1867435"/>
            <a:ext cx="6405880" cy="947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63" tIns="58631" rIns="117263" bIns="58631">
            <a:spAutoFit/>
          </a:bodyPr>
          <a:lstStyle/>
          <a:p>
            <a:r>
              <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小学教育政策与</a:t>
            </a:r>
            <a:r>
              <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法规</a:t>
            </a:r>
            <a:endPar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endParaRPr>
          </a:p>
        </p:txBody>
      </p:sp>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81548" y="1831748"/>
            <a:ext cx="2778955" cy="185147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
        <p:push dir="u"/>
      </p:transition>
    </mc:Choice>
    <mc:Fallback>
      <p:transition>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078"/>
                                        </p:tgtEl>
                                        <p:attrNameLst>
                                          <p:attrName>style.visibility</p:attrName>
                                        </p:attrNameLst>
                                      </p:cBhvr>
                                      <p:to>
                                        <p:strVal val="visible"/>
                                      </p:to>
                                    </p:set>
                                    <p:anim calcmode="lin" valueType="num">
                                      <p:cBhvr>
                                        <p:cTn id="11" dur="500" fill="hold"/>
                                        <p:tgtEl>
                                          <p:spTgt spid="307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078"/>
                                        </p:tgtEl>
                                        <p:attrNameLst>
                                          <p:attrName>ppt_y</p:attrName>
                                        </p:attrNameLst>
                                      </p:cBhvr>
                                      <p:tavLst>
                                        <p:tav tm="0">
                                          <p:val>
                                            <p:strVal val="#ppt_y"/>
                                          </p:val>
                                        </p:tav>
                                        <p:tav tm="100000">
                                          <p:val>
                                            <p:strVal val="#ppt_y"/>
                                          </p:val>
                                        </p:tav>
                                      </p:tavLst>
                                    </p:anim>
                                    <p:anim calcmode="lin" valueType="num">
                                      <p:cBhvr>
                                        <p:cTn id="13" dur="500" fill="hold"/>
                                        <p:tgtEl>
                                          <p:spTgt spid="307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078"/>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07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200"/>
                            </p:stCondLst>
                            <p:childTnLst>
                              <p:par>
                                <p:cTn id="21" presetID="22" presetClass="entr" presetSubtype="8" fill="hold" grpId="0" nodeType="afterEffect">
                                  <p:stCondLst>
                                    <p:cond delay="0"/>
                                  </p:stCondLst>
                                  <p:childTnLst>
                                    <p:set>
                                      <p:cBhvr>
                                        <p:cTn id="22" dur="1" fill="hold">
                                          <p:stCondLst>
                                            <p:cond delay="0"/>
                                          </p:stCondLst>
                                        </p:cTn>
                                        <p:tgtEl>
                                          <p:spTgt spid="3080"/>
                                        </p:tgtEl>
                                        <p:attrNameLst>
                                          <p:attrName>style.visibility</p:attrName>
                                        </p:attrNameLst>
                                      </p:cBhvr>
                                      <p:to>
                                        <p:strVal val="visible"/>
                                      </p:to>
                                    </p:set>
                                    <p:animEffect transition="in" filter="wipe(left)">
                                      <p:cBhvr>
                                        <p:cTn id="23" dur="100"/>
                                        <p:tgtEl>
                                          <p:spTgt spid="3080"/>
                                        </p:tgtEl>
                                      </p:cBhvr>
                                    </p:animEffect>
                                  </p:childTnLst>
                                </p:cTn>
                              </p:par>
                            </p:childTnLst>
                          </p:cTn>
                        </p:par>
                        <p:par>
                          <p:cTn id="24" fill="hold">
                            <p:stCondLst>
                              <p:cond delay="2700"/>
                            </p:stCondLst>
                            <p:childTnLst>
                              <p:par>
                                <p:cTn id="25" presetID="22" presetClass="entr" presetSubtype="2" fill="hold" grpId="0" nodeType="afterEffect">
                                  <p:stCondLst>
                                    <p:cond delay="0"/>
                                  </p:stCondLst>
                                  <p:childTnLst>
                                    <p:set>
                                      <p:cBhvr>
                                        <p:cTn id="26" dur="1" fill="hold">
                                          <p:stCondLst>
                                            <p:cond delay="0"/>
                                          </p:stCondLst>
                                        </p:cTn>
                                        <p:tgtEl>
                                          <p:spTgt spid="3085"/>
                                        </p:tgtEl>
                                        <p:attrNameLst>
                                          <p:attrName>style.visibility</p:attrName>
                                        </p:attrNameLst>
                                      </p:cBhvr>
                                      <p:to>
                                        <p:strVal val="visible"/>
                                      </p:to>
                                    </p:set>
                                    <p:animEffect transition="in" filter="wipe(right)">
                                      <p:cBhvr>
                                        <p:cTn id="27" dur="100"/>
                                        <p:tgtEl>
                                          <p:spTgt spid="3085"/>
                                        </p:tgtEl>
                                      </p:cBhvr>
                                    </p:animEffect>
                                  </p:childTnLst>
                                </p:cTn>
                              </p:par>
                            </p:childTnLst>
                          </p:cTn>
                        </p:par>
                        <p:par>
                          <p:cTn id="28" fill="hold">
                            <p:stCondLst>
                              <p:cond delay="3200"/>
                            </p:stCondLst>
                            <p:childTnLst>
                              <p:par>
                                <p:cTn id="29" presetID="2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3700"/>
                            </p:stCondLst>
                            <p:childTnLst>
                              <p:par>
                                <p:cTn id="33" presetID="22" presetClass="entr" presetSubtype="2" fill="hold" grpId="0" nodeType="afterEffect">
                                  <p:stCondLst>
                                    <p:cond delay="0"/>
                                  </p:stCondLst>
                                  <p:childTnLst>
                                    <p:set>
                                      <p:cBhvr>
                                        <p:cTn id="34" dur="1" fill="hold">
                                          <p:stCondLst>
                                            <p:cond delay="0"/>
                                          </p:stCondLst>
                                        </p:cTn>
                                        <p:tgtEl>
                                          <p:spTgt spid="3083"/>
                                        </p:tgtEl>
                                        <p:attrNameLst>
                                          <p:attrName>style.visibility</p:attrName>
                                        </p:attrNameLst>
                                      </p:cBhvr>
                                      <p:to>
                                        <p:strVal val="visible"/>
                                      </p:to>
                                    </p:set>
                                    <p:animEffect transition="in" filter="wipe(right)">
                                      <p:cBhvr>
                                        <p:cTn id="35" dur="500"/>
                                        <p:tgtEl>
                                          <p:spTgt spid="3083"/>
                                        </p:tgtEl>
                                      </p:cBhvr>
                                    </p:animEffect>
                                  </p:childTnLst>
                                </p:cTn>
                              </p:par>
                            </p:childTnLst>
                          </p:cTn>
                        </p:par>
                        <p:par>
                          <p:cTn id="36" fill="hold">
                            <p:stCondLst>
                              <p:cond delay="4200"/>
                            </p:stCondLst>
                            <p:childTnLst>
                              <p:par>
                                <p:cTn id="37" presetID="22" presetClass="entr" presetSubtype="2"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4700"/>
                            </p:stCondLst>
                            <p:childTnLst>
                              <p:par>
                                <p:cTn id="41" presetID="22" presetClass="entr" presetSubtype="2" fill="hold" grpId="0" nodeType="afterEffect">
                                  <p:stCondLst>
                                    <p:cond delay="0"/>
                                  </p:stCondLst>
                                  <p:childTnLst>
                                    <p:set>
                                      <p:cBhvr>
                                        <p:cTn id="42" dur="1" fill="hold">
                                          <p:stCondLst>
                                            <p:cond delay="0"/>
                                          </p:stCondLst>
                                        </p:cTn>
                                        <p:tgtEl>
                                          <p:spTgt spid="3081"/>
                                        </p:tgtEl>
                                        <p:attrNameLst>
                                          <p:attrName>style.visibility</p:attrName>
                                        </p:attrNameLst>
                                      </p:cBhvr>
                                      <p:to>
                                        <p:strVal val="visible"/>
                                      </p:to>
                                    </p:set>
                                    <p:animEffect transition="in" filter="wipe(right)">
                                      <p:cBhvr>
                                        <p:cTn id="43" dur="5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bldLvl="0" autoUpdateAnimBg="0"/>
      <p:bldP spid="3080" grpId="0" bldLvl="0" animBg="1" autoUpdateAnimBg="0"/>
      <p:bldP spid="3081" grpId="0" animBg="1"/>
      <p:bldP spid="3083" grpId="0" animBg="1"/>
      <p:bldP spid="3085" grpId="0"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626567" y="1053897"/>
            <a:ext cx="495232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三</a:t>
            </a:r>
            <a:r>
              <a:rPr lang="en-US" altLang="zh-CN" sz="2200" dirty="0">
                <a:solidFill>
                  <a:srgbClr val="5F5E5C"/>
                </a:solidFill>
                <a:latin typeface="微软雅黑" panose="020B0503020204020204" pitchFamily="34" charset="-122"/>
                <a:ea typeface="微软雅黑" panose="020B0503020204020204" pitchFamily="34" charset="-122"/>
              </a:rPr>
              <a:t>.</a:t>
            </a:r>
            <a:r>
              <a:rPr lang="zh-CN" altLang="en-US" sz="2200" dirty="0">
                <a:solidFill>
                  <a:srgbClr val="5F5E5C"/>
                </a:solidFill>
                <a:latin typeface="微软雅黑" panose="020B0503020204020204" pitchFamily="34" charset="-122"/>
                <a:ea typeface="微软雅黑" panose="020B0503020204020204" pitchFamily="34" charset="-122"/>
              </a:rPr>
              <a:t>小学教育的</a:t>
            </a:r>
            <a:r>
              <a:rPr lang="zh-CN" altLang="en-US" sz="2200" dirty="0">
                <a:solidFill>
                  <a:srgbClr val="5F5E5C"/>
                </a:solidFill>
                <a:latin typeface="微软雅黑" panose="020B0503020204020204" pitchFamily="34" charset="-122"/>
                <a:ea typeface="微软雅黑" panose="020B0503020204020204" pitchFamily="34" charset="-122"/>
              </a:rPr>
              <a:t>基本原则</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770890" y="2595880"/>
            <a:ext cx="3872865" cy="1529715"/>
          </a:xfrm>
          <a:prstGeom prst="rect">
            <a:avLst/>
          </a:prstGeom>
          <a:noFill/>
        </p:spPr>
        <p:txBody>
          <a:bodyPr wrap="square" rtlCol="0">
            <a:spAutoFit/>
          </a:bodyPr>
          <a:lstStyle/>
          <a:p>
            <a:pPr>
              <a:lnSpc>
                <a:spcPct val="13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《教育法》第十一条第三款规定了鼓动教有科研的原则：“国家支持、鼓励和组织教育科学研究，推广教育科学研究成果，促进教育质量提高。”</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5091063" y="2697888"/>
            <a:ext cx="6552727" cy="2609215"/>
          </a:xfrm>
          <a:prstGeom prst="rect">
            <a:avLst/>
          </a:prstGeom>
          <a:noFill/>
        </p:spPr>
        <p:txBody>
          <a:bodyPr wrap="square" rtlCol="0">
            <a:spAutoFit/>
          </a:bodyPr>
          <a:lstStyle/>
          <a:p>
            <a:pPr>
              <a:lnSpc>
                <a:spcPct val="13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新修订的 《教育法》第十二条规定：“国家通用语言文字为学校及其他教育机构的基本教育教学语言文字，学校及其他教育机构应当使用国家通用语言文字进行教育教学。民族自治地方以少数民族学生为主的学校及其他教育机构，从实际出发，使用国家通用语言文字和本民族或者当地民族通用的语言文字实施双语教育。国家采取措施，为少数民族学生为主的学校及其他教育机构实施双语教育提供条件和支持。”</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6" name="TextBox 6"/>
          <p:cNvSpPr txBox="1"/>
          <p:nvPr/>
        </p:nvSpPr>
        <p:spPr>
          <a:xfrm>
            <a:off x="698575" y="1772815"/>
            <a:ext cx="384844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（七）鼓励教育科学</a:t>
            </a:r>
            <a:r>
              <a:rPr lang="zh-CN" altLang="en-US" sz="1800" b="0" dirty="0">
                <a:solidFill>
                  <a:srgbClr val="FFFFFF"/>
                </a:solidFill>
              </a:rPr>
              <a:t>研究的</a:t>
            </a:r>
            <a:r>
              <a:rPr lang="zh-CN" altLang="en-US" sz="1800" b="0" dirty="0">
                <a:solidFill>
                  <a:srgbClr val="FFFFFF"/>
                </a:solidFill>
              </a:rPr>
              <a:t>原则</a:t>
            </a:r>
            <a:endParaRPr lang="zh-CN" altLang="en-US" sz="1800" b="0" dirty="0">
              <a:solidFill>
                <a:srgbClr val="FFFFFF"/>
              </a:solidFill>
            </a:endParaRPr>
          </a:p>
        </p:txBody>
      </p:sp>
      <p:sp>
        <p:nvSpPr>
          <p:cNvPr id="57" name="TextBox 6"/>
          <p:cNvSpPr txBox="1"/>
          <p:nvPr/>
        </p:nvSpPr>
        <p:spPr>
          <a:xfrm>
            <a:off x="5082107" y="1772816"/>
            <a:ext cx="6561684"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（八）通用语言</a:t>
            </a:r>
            <a:r>
              <a:rPr lang="zh-CN" altLang="en-US" sz="1800" b="0" dirty="0">
                <a:solidFill>
                  <a:srgbClr val="FFFFFF"/>
                </a:solidFill>
              </a:rPr>
              <a:t>文字的</a:t>
            </a:r>
            <a:r>
              <a:rPr lang="zh-CN" altLang="en-US" sz="1800" b="0" dirty="0">
                <a:solidFill>
                  <a:srgbClr val="FFFFFF"/>
                </a:solidFill>
              </a:rPr>
              <a:t>原则</a:t>
            </a:r>
            <a:endParaRPr lang="zh-CN" altLang="en-US" sz="1800" b="0" dirty="0">
              <a:solidFill>
                <a:srgbClr val="FFFFFF"/>
              </a:solidFill>
            </a:endParaRPr>
          </a:p>
        </p:txBody>
      </p:sp>
      <p:sp>
        <p:nvSpPr>
          <p:cNvPr id="59" name="矩形 58"/>
          <p:cNvSpPr/>
          <p:nvPr/>
        </p:nvSpPr>
        <p:spPr>
          <a:xfrm>
            <a:off x="5091063" y="2321877"/>
            <a:ext cx="6543655"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98575" y="2326377"/>
            <a:ext cx="384844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571057" y="5037477"/>
            <a:ext cx="10483677" cy="1487867"/>
            <a:chOff x="584050" y="5201422"/>
            <a:chExt cx="10483677" cy="1487867"/>
          </a:xfrm>
        </p:grpSpPr>
        <p:sp>
          <p:nvSpPr>
            <p:cNvPr id="22"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23" name="矩形 22"/>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2273076" y="5205343"/>
            <a:ext cx="9399379" cy="1152136"/>
            <a:chOff x="2481728" y="5446505"/>
            <a:chExt cx="9399379" cy="1152136"/>
          </a:xfrm>
        </p:grpSpPr>
        <p:sp>
          <p:nvSpPr>
            <p:cNvPr id="25" name="矩形 24"/>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6"/>
          <p:cNvSpPr txBox="1"/>
          <p:nvPr/>
        </p:nvSpPr>
        <p:spPr>
          <a:xfrm>
            <a:off x="698719" y="1844605"/>
            <a:ext cx="4802594"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（九）奖励突出贡献的</a:t>
            </a:r>
            <a:r>
              <a:rPr lang="zh-CN" altLang="en-US" sz="1800" b="0" dirty="0">
                <a:solidFill>
                  <a:srgbClr val="FFFFFF"/>
                </a:solidFill>
              </a:rPr>
              <a:t>原则</a:t>
            </a:r>
            <a:endParaRPr lang="zh-CN" altLang="en-US" sz="1800" b="0" dirty="0">
              <a:solidFill>
                <a:srgbClr val="FFFFFF"/>
              </a:solidFill>
            </a:endParaRPr>
          </a:p>
        </p:txBody>
      </p:sp>
      <p:sp>
        <p:nvSpPr>
          <p:cNvPr id="39" name="矩形 38"/>
          <p:cNvSpPr/>
          <p:nvPr/>
        </p:nvSpPr>
        <p:spPr>
          <a:xfrm flipH="1" flipV="1">
            <a:off x="660236" y="6407617"/>
            <a:ext cx="10623515"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flipH="1" flipV="1">
            <a:off x="602749" y="1628800"/>
            <a:ext cx="10623515"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t="4559" b="17388"/>
          <a:stretch>
            <a:fillRect/>
          </a:stretch>
        </p:blipFill>
        <p:spPr>
          <a:xfrm>
            <a:off x="7280345" y="1674519"/>
            <a:ext cx="3945919" cy="4622800"/>
          </a:xfrm>
          <a:prstGeom prst="rect">
            <a:avLst/>
          </a:prstGeom>
        </p:spPr>
      </p:pic>
      <p:sp>
        <p:nvSpPr>
          <p:cNvPr id="2" name="文本框 1"/>
          <p:cNvSpPr txBox="1"/>
          <p:nvPr/>
        </p:nvSpPr>
        <p:spPr>
          <a:xfrm>
            <a:off x="626110" y="2780665"/>
            <a:ext cx="5007610" cy="1753235"/>
          </a:xfrm>
          <a:prstGeom prst="rect">
            <a:avLst/>
          </a:prstGeom>
          <a:noFill/>
        </p:spPr>
        <p:txBody>
          <a:bodyPr wrap="square" rtlCol="0">
            <a:spAutoFit/>
          </a:bodyPr>
          <a:p>
            <a:pPr algn="l"/>
            <a:r>
              <a:rPr lang="zh-CN" altLang="en-US"/>
              <a:t>《教育法》第十三条规定：“国家对发展教育事业做出突出贡献的组织和个人，给子奖动。”它有利于提高教师及教有工作的社会地位，有利于调动广大教师的积极性，并激发他们的使命感，有利于教师队伍的建设和发展，有利于在全社会形成尊师重教的良好风气。</a:t>
            </a:r>
            <a:endParaRPr lang="zh-CN" altLang="en-US"/>
          </a:p>
        </p:txBody>
      </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flipV="1">
            <a:off x="408203" y="1943121"/>
            <a:ext cx="11307595" cy="45719"/>
          </a:xfrm>
          <a:prstGeom prst="rect">
            <a:avLst/>
          </a:prstGeom>
          <a:solidFill>
            <a:srgbClr val="FFC409"/>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endParaRPr lang="zh-CN" altLang="en-US" sz="1800" b="0" dirty="0">
              <a:solidFill>
                <a:srgbClr val="FFFFFF"/>
              </a:solidFill>
            </a:endParaRPr>
          </a:p>
        </p:txBody>
      </p:sp>
      <p:sp>
        <p:nvSpPr>
          <p:cNvPr id="4" name="TextBox 8"/>
          <p:cNvSpPr txBox="1"/>
          <p:nvPr/>
        </p:nvSpPr>
        <p:spPr>
          <a:xfrm>
            <a:off x="598805" y="1341755"/>
            <a:ext cx="5326380"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四</a:t>
            </a:r>
            <a:r>
              <a:rPr lang="en-US" altLang="zh-CN" sz="2200" dirty="0">
                <a:solidFill>
                  <a:srgbClr val="5F5E5C"/>
                </a:solidFill>
                <a:latin typeface="微软雅黑" panose="020B0503020204020204" pitchFamily="34" charset="-122"/>
                <a:ea typeface="微软雅黑" panose="020B0503020204020204" pitchFamily="34" charset="-122"/>
              </a:rPr>
              <a:t>.</a:t>
            </a:r>
            <a:r>
              <a:rPr lang="zh-CN" altLang="en-US" sz="2200" dirty="0">
                <a:solidFill>
                  <a:srgbClr val="5F5E5C"/>
                </a:solidFill>
                <a:latin typeface="微软雅黑" panose="020B0503020204020204" pitchFamily="34" charset="-122"/>
                <a:ea typeface="微软雅黑" panose="020B0503020204020204" pitchFamily="34" charset="-122"/>
              </a:rPr>
              <a:t>小学教育投入与条件保证的法律</a:t>
            </a:r>
            <a:r>
              <a:rPr lang="zh-CN" altLang="en-US" sz="2200" dirty="0">
                <a:solidFill>
                  <a:srgbClr val="5F5E5C"/>
                </a:solidFill>
                <a:latin typeface="微软雅黑" panose="020B0503020204020204" pitchFamily="34" charset="-122"/>
                <a:ea typeface="微软雅黑" panose="020B0503020204020204" pitchFamily="34" charset="-122"/>
              </a:rPr>
              <a:t>规定</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6" name="Freeform 5"/>
          <p:cNvSpPr/>
          <p:nvPr/>
        </p:nvSpPr>
        <p:spPr bwMode="auto">
          <a:xfrm flipV="1">
            <a:off x="8187664" y="2826380"/>
            <a:ext cx="1073522" cy="1221463"/>
          </a:xfrm>
          <a:custGeom>
            <a:avLst/>
            <a:gdLst>
              <a:gd name="T0" fmla="*/ 844 w 849"/>
              <a:gd name="T1" fmla="*/ 464 h 966"/>
              <a:gd name="T2" fmla="*/ 849 w 849"/>
              <a:gd name="T3" fmla="*/ 0 h 966"/>
              <a:gd name="T4" fmla="*/ 408 w 849"/>
              <a:gd name="T5" fmla="*/ 507 h 966"/>
              <a:gd name="T6" fmla="*/ 5 w 849"/>
              <a:gd name="T7" fmla="*/ 24 h 966"/>
              <a:gd name="T8" fmla="*/ 0 w 849"/>
              <a:gd name="T9" fmla="*/ 483 h 966"/>
              <a:gd name="T10" fmla="*/ 403 w 849"/>
              <a:gd name="T11" fmla="*/ 966 h 966"/>
              <a:gd name="T12" fmla="*/ 844 w 849"/>
              <a:gd name="T13" fmla="*/ 464 h 966"/>
            </a:gdLst>
            <a:ahLst/>
            <a:cxnLst>
              <a:cxn ang="0">
                <a:pos x="T0" y="T1"/>
              </a:cxn>
              <a:cxn ang="0">
                <a:pos x="T2" y="T3"/>
              </a:cxn>
              <a:cxn ang="0">
                <a:pos x="T4" y="T5"/>
              </a:cxn>
              <a:cxn ang="0">
                <a:pos x="T6" y="T7"/>
              </a:cxn>
              <a:cxn ang="0">
                <a:pos x="T8" y="T9"/>
              </a:cxn>
              <a:cxn ang="0">
                <a:pos x="T10" y="T11"/>
              </a:cxn>
              <a:cxn ang="0">
                <a:pos x="T12" y="T13"/>
              </a:cxn>
            </a:cxnLst>
            <a:rect l="0" t="0" r="r" b="b"/>
            <a:pathLst>
              <a:path w="849" h="966">
                <a:moveTo>
                  <a:pt x="844" y="464"/>
                </a:moveTo>
                <a:lnTo>
                  <a:pt x="849" y="0"/>
                </a:lnTo>
                <a:lnTo>
                  <a:pt x="408" y="507"/>
                </a:lnTo>
                <a:lnTo>
                  <a:pt x="5" y="24"/>
                </a:lnTo>
                <a:lnTo>
                  <a:pt x="0" y="483"/>
                </a:lnTo>
                <a:lnTo>
                  <a:pt x="403" y="966"/>
                </a:lnTo>
                <a:lnTo>
                  <a:pt x="844" y="464"/>
                </a:lnTo>
                <a:close/>
              </a:path>
            </a:pathLst>
          </a:custGeom>
          <a:solidFill>
            <a:srgbClr val="F83003"/>
          </a:solidFill>
          <a:ln>
            <a:noFill/>
          </a:ln>
        </p:spPr>
        <p:txBody>
          <a:bodyPr vert="eaVert" wrap="square" lIns="91440" tIns="45720" rIns="91440" bIns="45720" numCol="1" anchor="t" anchorCtr="0" compatLnSpc="1"/>
          <a:lstStyle/>
          <a:p>
            <a:pPr algn="ctr"/>
            <a:endParaRPr lang="zh-CN" altLang="en-US" dirty="0"/>
          </a:p>
        </p:txBody>
      </p:sp>
      <p:sp>
        <p:nvSpPr>
          <p:cNvPr id="7" name="Freeform 6"/>
          <p:cNvSpPr/>
          <p:nvPr/>
        </p:nvSpPr>
        <p:spPr bwMode="auto">
          <a:xfrm flipV="1">
            <a:off x="6243476" y="2819381"/>
            <a:ext cx="1079844" cy="1221463"/>
          </a:xfrm>
          <a:custGeom>
            <a:avLst/>
            <a:gdLst>
              <a:gd name="T0" fmla="*/ 849 w 854"/>
              <a:gd name="T1" fmla="*/ 464 h 966"/>
              <a:gd name="T2" fmla="*/ 854 w 854"/>
              <a:gd name="T3" fmla="*/ 0 h 966"/>
              <a:gd name="T4" fmla="*/ 408 w 854"/>
              <a:gd name="T5" fmla="*/ 507 h 966"/>
              <a:gd name="T6" fmla="*/ 5 w 854"/>
              <a:gd name="T7" fmla="*/ 24 h 966"/>
              <a:gd name="T8" fmla="*/ 0 w 854"/>
              <a:gd name="T9" fmla="*/ 483 h 966"/>
              <a:gd name="T10" fmla="*/ 403 w 854"/>
              <a:gd name="T11" fmla="*/ 966 h 966"/>
              <a:gd name="T12" fmla="*/ 849 w 854"/>
              <a:gd name="T13" fmla="*/ 464 h 966"/>
            </a:gdLst>
            <a:ahLst/>
            <a:cxnLst>
              <a:cxn ang="0">
                <a:pos x="T0" y="T1"/>
              </a:cxn>
              <a:cxn ang="0">
                <a:pos x="T2" y="T3"/>
              </a:cxn>
              <a:cxn ang="0">
                <a:pos x="T4" y="T5"/>
              </a:cxn>
              <a:cxn ang="0">
                <a:pos x="T6" y="T7"/>
              </a:cxn>
              <a:cxn ang="0">
                <a:pos x="T8" y="T9"/>
              </a:cxn>
              <a:cxn ang="0">
                <a:pos x="T10" y="T11"/>
              </a:cxn>
              <a:cxn ang="0">
                <a:pos x="T12" y="T13"/>
              </a:cxn>
            </a:cxnLst>
            <a:rect l="0" t="0" r="r" b="b"/>
            <a:pathLst>
              <a:path w="854" h="966">
                <a:moveTo>
                  <a:pt x="849" y="464"/>
                </a:moveTo>
                <a:lnTo>
                  <a:pt x="854" y="0"/>
                </a:lnTo>
                <a:lnTo>
                  <a:pt x="408" y="507"/>
                </a:lnTo>
                <a:lnTo>
                  <a:pt x="5" y="24"/>
                </a:lnTo>
                <a:lnTo>
                  <a:pt x="0" y="483"/>
                </a:lnTo>
                <a:lnTo>
                  <a:pt x="403" y="966"/>
                </a:lnTo>
                <a:lnTo>
                  <a:pt x="849" y="464"/>
                </a:lnTo>
                <a:close/>
              </a:path>
            </a:pathLst>
          </a:custGeom>
          <a:solidFill>
            <a:srgbClr val="EBAC07"/>
          </a:solidFill>
          <a:ln>
            <a:noFill/>
          </a:ln>
        </p:spPr>
        <p:txBody>
          <a:bodyPr vert="horz" wrap="square" lIns="91440" tIns="45720" rIns="91440" bIns="45720" numCol="1" anchor="t" anchorCtr="0" compatLnSpc="1"/>
          <a:lstStyle/>
          <a:p>
            <a:endParaRPr lang="zh-CN" altLang="en-US" dirty="0"/>
          </a:p>
        </p:txBody>
      </p:sp>
      <p:sp>
        <p:nvSpPr>
          <p:cNvPr id="8" name="Freeform 7"/>
          <p:cNvSpPr/>
          <p:nvPr/>
        </p:nvSpPr>
        <p:spPr bwMode="auto">
          <a:xfrm flipV="1">
            <a:off x="4410450" y="2788065"/>
            <a:ext cx="1078580" cy="1221463"/>
          </a:xfrm>
          <a:custGeom>
            <a:avLst/>
            <a:gdLst>
              <a:gd name="T0" fmla="*/ 848 w 853"/>
              <a:gd name="T1" fmla="*/ 459 h 966"/>
              <a:gd name="T2" fmla="*/ 853 w 853"/>
              <a:gd name="T3" fmla="*/ 0 h 966"/>
              <a:gd name="T4" fmla="*/ 412 w 853"/>
              <a:gd name="T5" fmla="*/ 507 h 966"/>
              <a:gd name="T6" fmla="*/ 9 w 853"/>
              <a:gd name="T7" fmla="*/ 24 h 966"/>
              <a:gd name="T8" fmla="*/ 0 w 853"/>
              <a:gd name="T9" fmla="*/ 483 h 966"/>
              <a:gd name="T10" fmla="*/ 402 w 853"/>
              <a:gd name="T11" fmla="*/ 966 h 966"/>
              <a:gd name="T12" fmla="*/ 848 w 853"/>
              <a:gd name="T13" fmla="*/ 459 h 966"/>
            </a:gdLst>
            <a:ahLst/>
            <a:cxnLst>
              <a:cxn ang="0">
                <a:pos x="T0" y="T1"/>
              </a:cxn>
              <a:cxn ang="0">
                <a:pos x="T2" y="T3"/>
              </a:cxn>
              <a:cxn ang="0">
                <a:pos x="T4" y="T5"/>
              </a:cxn>
              <a:cxn ang="0">
                <a:pos x="T6" y="T7"/>
              </a:cxn>
              <a:cxn ang="0">
                <a:pos x="T8" y="T9"/>
              </a:cxn>
              <a:cxn ang="0">
                <a:pos x="T10" y="T11"/>
              </a:cxn>
              <a:cxn ang="0">
                <a:pos x="T12" y="T13"/>
              </a:cxn>
            </a:cxnLst>
            <a:rect l="0" t="0" r="r" b="b"/>
            <a:pathLst>
              <a:path w="853" h="966">
                <a:moveTo>
                  <a:pt x="848" y="459"/>
                </a:moveTo>
                <a:lnTo>
                  <a:pt x="853" y="0"/>
                </a:lnTo>
                <a:lnTo>
                  <a:pt x="412" y="507"/>
                </a:lnTo>
                <a:lnTo>
                  <a:pt x="9" y="24"/>
                </a:lnTo>
                <a:lnTo>
                  <a:pt x="0" y="483"/>
                </a:lnTo>
                <a:lnTo>
                  <a:pt x="402" y="966"/>
                </a:lnTo>
                <a:lnTo>
                  <a:pt x="848" y="459"/>
                </a:lnTo>
                <a:close/>
              </a:path>
            </a:pathLst>
          </a:custGeom>
          <a:solidFill>
            <a:srgbClr val="A2B932"/>
          </a:solidFill>
          <a:ln>
            <a:noFill/>
          </a:ln>
        </p:spPr>
        <p:txBody>
          <a:bodyPr vert="horz" wrap="square" lIns="91440" tIns="45720" rIns="91440" bIns="45720" numCol="1" anchor="t" anchorCtr="0" compatLnSpc="1"/>
          <a:lstStyle/>
          <a:p>
            <a:endParaRPr lang="zh-CN" altLang="en-US"/>
          </a:p>
        </p:txBody>
      </p:sp>
      <p:sp>
        <p:nvSpPr>
          <p:cNvPr id="9" name="Freeform 8"/>
          <p:cNvSpPr/>
          <p:nvPr/>
        </p:nvSpPr>
        <p:spPr bwMode="auto">
          <a:xfrm flipV="1">
            <a:off x="2571009" y="2817288"/>
            <a:ext cx="1073522" cy="1222728"/>
          </a:xfrm>
          <a:custGeom>
            <a:avLst/>
            <a:gdLst>
              <a:gd name="T0" fmla="*/ 844 w 849"/>
              <a:gd name="T1" fmla="*/ 465 h 967"/>
              <a:gd name="T2" fmla="*/ 849 w 849"/>
              <a:gd name="T3" fmla="*/ 0 h 967"/>
              <a:gd name="T4" fmla="*/ 407 w 849"/>
              <a:gd name="T5" fmla="*/ 507 h 967"/>
              <a:gd name="T6" fmla="*/ 5 w 849"/>
              <a:gd name="T7" fmla="*/ 24 h 967"/>
              <a:gd name="T8" fmla="*/ 0 w 849"/>
              <a:gd name="T9" fmla="*/ 483 h 967"/>
              <a:gd name="T10" fmla="*/ 403 w 849"/>
              <a:gd name="T11" fmla="*/ 967 h 967"/>
              <a:gd name="T12" fmla="*/ 844 w 849"/>
              <a:gd name="T13" fmla="*/ 465 h 967"/>
            </a:gdLst>
            <a:ahLst/>
            <a:cxnLst>
              <a:cxn ang="0">
                <a:pos x="T0" y="T1"/>
              </a:cxn>
              <a:cxn ang="0">
                <a:pos x="T2" y="T3"/>
              </a:cxn>
              <a:cxn ang="0">
                <a:pos x="T4" y="T5"/>
              </a:cxn>
              <a:cxn ang="0">
                <a:pos x="T6" y="T7"/>
              </a:cxn>
              <a:cxn ang="0">
                <a:pos x="T8" y="T9"/>
              </a:cxn>
              <a:cxn ang="0">
                <a:pos x="T10" y="T11"/>
              </a:cxn>
              <a:cxn ang="0">
                <a:pos x="T12" y="T13"/>
              </a:cxn>
            </a:cxnLst>
            <a:rect l="0" t="0" r="r" b="b"/>
            <a:pathLst>
              <a:path w="849" h="967">
                <a:moveTo>
                  <a:pt x="844" y="465"/>
                </a:moveTo>
                <a:lnTo>
                  <a:pt x="849" y="0"/>
                </a:lnTo>
                <a:lnTo>
                  <a:pt x="407" y="507"/>
                </a:lnTo>
                <a:lnTo>
                  <a:pt x="5" y="24"/>
                </a:lnTo>
                <a:lnTo>
                  <a:pt x="0" y="483"/>
                </a:lnTo>
                <a:lnTo>
                  <a:pt x="403" y="967"/>
                </a:lnTo>
                <a:lnTo>
                  <a:pt x="844" y="465"/>
                </a:lnTo>
                <a:close/>
              </a:path>
            </a:pathLst>
          </a:custGeom>
          <a:solidFill>
            <a:srgbClr val="4C6062"/>
          </a:solidFill>
          <a:ln>
            <a:noFill/>
          </a:ln>
        </p:spPr>
        <p:txBody>
          <a:bodyPr vert="horz" wrap="square" lIns="91440" tIns="45720" rIns="91440" bIns="45720" numCol="1" anchor="t" anchorCtr="0" compatLnSpc="1"/>
          <a:lstStyle/>
          <a:p>
            <a:endParaRPr lang="zh-CN" altLang="en-US"/>
          </a:p>
        </p:txBody>
      </p:sp>
      <p:sp>
        <p:nvSpPr>
          <p:cNvPr id="10" name="Freeform 9"/>
          <p:cNvSpPr/>
          <p:nvPr/>
        </p:nvSpPr>
        <p:spPr bwMode="auto">
          <a:xfrm flipV="1">
            <a:off x="627011" y="2795697"/>
            <a:ext cx="1073522" cy="1221463"/>
          </a:xfrm>
          <a:custGeom>
            <a:avLst/>
            <a:gdLst>
              <a:gd name="T0" fmla="*/ 844 w 849"/>
              <a:gd name="T1" fmla="*/ 459 h 966"/>
              <a:gd name="T2" fmla="*/ 849 w 849"/>
              <a:gd name="T3" fmla="*/ 0 h 966"/>
              <a:gd name="T4" fmla="*/ 408 w 849"/>
              <a:gd name="T5" fmla="*/ 506 h 966"/>
              <a:gd name="T6" fmla="*/ 5 w 849"/>
              <a:gd name="T7" fmla="*/ 23 h 966"/>
              <a:gd name="T8" fmla="*/ 0 w 849"/>
              <a:gd name="T9" fmla="*/ 483 h 966"/>
              <a:gd name="T10" fmla="*/ 403 w 849"/>
              <a:gd name="T11" fmla="*/ 966 h 966"/>
              <a:gd name="T12" fmla="*/ 844 w 849"/>
              <a:gd name="T13" fmla="*/ 459 h 966"/>
            </a:gdLst>
            <a:ahLst/>
            <a:cxnLst>
              <a:cxn ang="0">
                <a:pos x="T0" y="T1"/>
              </a:cxn>
              <a:cxn ang="0">
                <a:pos x="T2" y="T3"/>
              </a:cxn>
              <a:cxn ang="0">
                <a:pos x="T4" y="T5"/>
              </a:cxn>
              <a:cxn ang="0">
                <a:pos x="T6" y="T7"/>
              </a:cxn>
              <a:cxn ang="0">
                <a:pos x="T8" y="T9"/>
              </a:cxn>
              <a:cxn ang="0">
                <a:pos x="T10" y="T11"/>
              </a:cxn>
              <a:cxn ang="0">
                <a:pos x="T12" y="T13"/>
              </a:cxn>
            </a:cxnLst>
            <a:rect l="0" t="0" r="r" b="b"/>
            <a:pathLst>
              <a:path w="849" h="966">
                <a:moveTo>
                  <a:pt x="844" y="459"/>
                </a:moveTo>
                <a:lnTo>
                  <a:pt x="849" y="0"/>
                </a:lnTo>
                <a:lnTo>
                  <a:pt x="408" y="506"/>
                </a:lnTo>
                <a:lnTo>
                  <a:pt x="5" y="23"/>
                </a:lnTo>
                <a:lnTo>
                  <a:pt x="0" y="483"/>
                </a:lnTo>
                <a:lnTo>
                  <a:pt x="403" y="966"/>
                </a:lnTo>
                <a:lnTo>
                  <a:pt x="844" y="459"/>
                </a:lnTo>
                <a:close/>
              </a:path>
            </a:pathLst>
          </a:custGeom>
          <a:solidFill>
            <a:srgbClr val="2D886E"/>
          </a:solidFill>
          <a:ln>
            <a:noFill/>
          </a:ln>
        </p:spPr>
        <p:txBody>
          <a:bodyPr vert="horz" wrap="square" lIns="91440" tIns="45720" rIns="91440" bIns="45720" numCol="1" anchor="t" anchorCtr="0" compatLnSpc="1"/>
          <a:lstStyle/>
          <a:p>
            <a:endParaRPr lang="zh-CN" altLang="en-US"/>
          </a:p>
        </p:txBody>
      </p:sp>
      <p:cxnSp>
        <p:nvCxnSpPr>
          <p:cNvPr id="11" name="直接连接符 10"/>
          <p:cNvCxnSpPr/>
          <p:nvPr/>
        </p:nvCxnSpPr>
        <p:spPr>
          <a:xfrm flipH="1">
            <a:off x="2571154" y="5084894"/>
            <a:ext cx="983444" cy="7430"/>
          </a:xfrm>
          <a:prstGeom prst="line">
            <a:avLst/>
          </a:prstGeom>
          <a:ln>
            <a:solidFill>
              <a:srgbClr val="4C6062"/>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4410923" y="5025998"/>
            <a:ext cx="983444" cy="7430"/>
          </a:xfrm>
          <a:prstGeom prst="line">
            <a:avLst/>
          </a:prstGeom>
          <a:ln>
            <a:solidFill>
              <a:srgbClr val="A2B932"/>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6339912" y="4977548"/>
            <a:ext cx="983444" cy="7430"/>
          </a:xfrm>
          <a:prstGeom prst="line">
            <a:avLst/>
          </a:prstGeom>
          <a:ln>
            <a:solidFill>
              <a:srgbClr val="EBAC07"/>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8187432" y="4984754"/>
            <a:ext cx="983444" cy="7430"/>
          </a:xfrm>
          <a:prstGeom prst="line">
            <a:avLst/>
          </a:prstGeom>
          <a:ln>
            <a:solidFill>
              <a:srgbClr val="F83003"/>
            </a:solidFill>
          </a:ln>
        </p:spPr>
        <p:style>
          <a:lnRef idx="1">
            <a:schemeClr val="accent1"/>
          </a:lnRef>
          <a:fillRef idx="0">
            <a:schemeClr val="accent1"/>
          </a:fillRef>
          <a:effectRef idx="0">
            <a:schemeClr val="accent1"/>
          </a:effectRef>
          <a:fontRef idx="minor">
            <a:schemeClr val="tx1"/>
          </a:fontRef>
        </p:style>
      </p:cxnSp>
      <p:sp>
        <p:nvSpPr>
          <p:cNvPr id="15" name="文本框 20"/>
          <p:cNvSpPr txBox="1"/>
          <p:nvPr/>
        </p:nvSpPr>
        <p:spPr>
          <a:xfrm>
            <a:off x="626686" y="4102023"/>
            <a:ext cx="1485064" cy="829945"/>
          </a:xfrm>
          <a:prstGeom prst="rect">
            <a:avLst/>
          </a:prstGeom>
          <a:noFill/>
        </p:spPr>
        <p:txBody>
          <a:bodyPr wrap="square" rtlCol="0">
            <a:spAutoFit/>
          </a:bodyPr>
          <a:lstStyle/>
          <a:p>
            <a:pPr>
              <a:lnSpc>
                <a:spcPct val="150000"/>
              </a:lnSpc>
            </a:pPr>
            <a:r>
              <a:rPr lang="zh-CN" altLang="en-US" sz="1600" dirty="0">
                <a:solidFill>
                  <a:srgbClr val="4C6062"/>
                </a:solidFill>
                <a:latin typeface="微软雅黑" panose="020B0503020204020204" pitchFamily="34" charset="-122"/>
                <a:ea typeface="微软雅黑" panose="020B0503020204020204" pitchFamily="34" charset="-122"/>
              </a:rPr>
              <a:t>国家财政性教育经费</a:t>
            </a:r>
            <a:r>
              <a:rPr lang="zh-CN" altLang="en-US" sz="1600" dirty="0">
                <a:solidFill>
                  <a:srgbClr val="4C6062"/>
                </a:solidFill>
                <a:latin typeface="微软雅黑" panose="020B0503020204020204" pitchFamily="34" charset="-122"/>
                <a:ea typeface="微软雅黑" panose="020B0503020204020204" pitchFamily="34" charset="-122"/>
              </a:rPr>
              <a:t>支出</a:t>
            </a:r>
            <a:endParaRPr lang="zh-CN" altLang="en-US" sz="1600" dirty="0">
              <a:solidFill>
                <a:srgbClr val="4C6062"/>
              </a:solidFill>
              <a:latin typeface="微软雅黑" panose="020B0503020204020204" pitchFamily="34" charset="-122"/>
              <a:ea typeface="微软雅黑" panose="020B0503020204020204" pitchFamily="34" charset="-122"/>
            </a:endParaRPr>
          </a:p>
        </p:txBody>
      </p:sp>
      <p:sp>
        <p:nvSpPr>
          <p:cNvPr id="16" name="文本框 20"/>
          <p:cNvSpPr txBox="1"/>
          <p:nvPr/>
        </p:nvSpPr>
        <p:spPr>
          <a:xfrm>
            <a:off x="2365668" y="4149013"/>
            <a:ext cx="1485064" cy="829945"/>
          </a:xfrm>
          <a:prstGeom prst="rect">
            <a:avLst/>
          </a:prstGeom>
          <a:noFill/>
        </p:spPr>
        <p:txBody>
          <a:bodyPr wrap="square" rtlCol="0">
            <a:spAutoFit/>
          </a:bodyPr>
          <a:lstStyle/>
          <a:p>
            <a:pPr>
              <a:lnSpc>
                <a:spcPct val="150000"/>
              </a:lnSpc>
            </a:pPr>
            <a:r>
              <a:rPr lang="zh-CN" altLang="en-US" sz="1600" dirty="0">
                <a:solidFill>
                  <a:srgbClr val="4C6062"/>
                </a:solidFill>
                <a:latin typeface="微软雅黑" panose="020B0503020204020204" pitchFamily="34" charset="-122"/>
                <a:ea typeface="微软雅黑" panose="020B0503020204020204" pitchFamily="34" charset="-122"/>
              </a:rPr>
              <a:t>城乡教育费</a:t>
            </a:r>
            <a:r>
              <a:rPr lang="zh-CN" altLang="en-US" sz="1600" dirty="0">
                <a:solidFill>
                  <a:srgbClr val="4C6062"/>
                </a:solidFill>
                <a:latin typeface="微软雅黑" panose="020B0503020204020204" pitchFamily="34" charset="-122"/>
                <a:ea typeface="微软雅黑" panose="020B0503020204020204" pitchFamily="34" charset="-122"/>
              </a:rPr>
              <a:t>附加</a:t>
            </a:r>
            <a:endParaRPr lang="zh-CN" altLang="en-US" sz="1600" dirty="0">
              <a:solidFill>
                <a:srgbClr val="4C6062"/>
              </a:solidFill>
              <a:latin typeface="微软雅黑" panose="020B0503020204020204" pitchFamily="34" charset="-122"/>
              <a:ea typeface="微软雅黑" panose="020B0503020204020204" pitchFamily="34" charset="-122"/>
            </a:endParaRPr>
          </a:p>
        </p:txBody>
      </p:sp>
      <p:sp>
        <p:nvSpPr>
          <p:cNvPr id="17" name="文本框 20"/>
          <p:cNvSpPr txBox="1"/>
          <p:nvPr/>
        </p:nvSpPr>
        <p:spPr>
          <a:xfrm>
            <a:off x="4207398" y="4149013"/>
            <a:ext cx="1485064" cy="829945"/>
          </a:xfrm>
          <a:prstGeom prst="rect">
            <a:avLst/>
          </a:prstGeom>
          <a:noFill/>
        </p:spPr>
        <p:txBody>
          <a:bodyPr wrap="square" rtlCol="0">
            <a:spAutoFit/>
          </a:bodyPr>
          <a:lstStyle/>
          <a:p>
            <a:pPr>
              <a:lnSpc>
                <a:spcPct val="150000"/>
              </a:lnSpc>
            </a:pPr>
            <a:r>
              <a:rPr lang="zh-CN" altLang="en-US" sz="1600" dirty="0">
                <a:solidFill>
                  <a:srgbClr val="4C6062"/>
                </a:solidFill>
                <a:latin typeface="微软雅黑" panose="020B0503020204020204" pitchFamily="34" charset="-122"/>
                <a:ea typeface="微软雅黑" panose="020B0503020204020204" pitchFamily="34" charset="-122"/>
              </a:rPr>
              <a:t>校办产业与社会服务</a:t>
            </a:r>
            <a:r>
              <a:rPr lang="zh-CN" altLang="en-US" sz="1600" dirty="0">
                <a:solidFill>
                  <a:srgbClr val="4C6062"/>
                </a:solidFill>
                <a:latin typeface="微软雅黑" panose="020B0503020204020204" pitchFamily="34" charset="-122"/>
                <a:ea typeface="微软雅黑" panose="020B0503020204020204" pitchFamily="34" charset="-122"/>
              </a:rPr>
              <a:t>收入</a:t>
            </a:r>
            <a:endParaRPr lang="zh-CN" altLang="en-US" sz="1600" dirty="0">
              <a:solidFill>
                <a:srgbClr val="4C6062"/>
              </a:solidFill>
              <a:latin typeface="微软雅黑" panose="020B0503020204020204" pitchFamily="34" charset="-122"/>
              <a:ea typeface="微软雅黑" panose="020B0503020204020204" pitchFamily="34" charset="-122"/>
            </a:endParaRPr>
          </a:p>
        </p:txBody>
      </p:sp>
      <p:sp>
        <p:nvSpPr>
          <p:cNvPr id="18" name="文本框 20"/>
          <p:cNvSpPr txBox="1"/>
          <p:nvPr/>
        </p:nvSpPr>
        <p:spPr>
          <a:xfrm>
            <a:off x="6170942" y="4279188"/>
            <a:ext cx="1485064" cy="460375"/>
          </a:xfrm>
          <a:prstGeom prst="rect">
            <a:avLst/>
          </a:prstGeom>
          <a:noFill/>
        </p:spPr>
        <p:txBody>
          <a:bodyPr wrap="square" rtlCol="0">
            <a:spAutoFit/>
          </a:bodyPr>
          <a:lstStyle/>
          <a:p>
            <a:pPr>
              <a:lnSpc>
                <a:spcPct val="150000"/>
              </a:lnSpc>
            </a:pPr>
            <a:r>
              <a:rPr lang="zh-CN" altLang="en-US" sz="1600" dirty="0">
                <a:solidFill>
                  <a:srgbClr val="4C6062"/>
                </a:solidFill>
                <a:latin typeface="微软雅黑" panose="020B0503020204020204" pitchFamily="34" charset="-122"/>
                <a:ea typeface="微软雅黑" panose="020B0503020204020204" pitchFamily="34" charset="-122"/>
              </a:rPr>
              <a:t>社会力量</a:t>
            </a:r>
            <a:r>
              <a:rPr lang="zh-CN" altLang="en-US" sz="1600" dirty="0">
                <a:solidFill>
                  <a:srgbClr val="4C6062"/>
                </a:solidFill>
                <a:latin typeface="微软雅黑" panose="020B0503020204020204" pitchFamily="34" charset="-122"/>
                <a:ea typeface="微软雅黑" panose="020B0503020204020204" pitchFamily="34" charset="-122"/>
              </a:rPr>
              <a:t>捐资</a:t>
            </a:r>
            <a:endParaRPr lang="zh-CN" altLang="en-US" sz="1600" dirty="0">
              <a:solidFill>
                <a:srgbClr val="4C6062"/>
              </a:solidFill>
              <a:latin typeface="微软雅黑" panose="020B0503020204020204" pitchFamily="34" charset="-122"/>
              <a:ea typeface="微软雅黑" panose="020B0503020204020204" pitchFamily="34" charset="-122"/>
            </a:endParaRPr>
          </a:p>
        </p:txBody>
      </p:sp>
      <p:sp>
        <p:nvSpPr>
          <p:cNvPr id="19" name="文本框 20"/>
          <p:cNvSpPr txBox="1"/>
          <p:nvPr/>
        </p:nvSpPr>
        <p:spPr>
          <a:xfrm>
            <a:off x="8043299" y="4147743"/>
            <a:ext cx="1485064" cy="829945"/>
          </a:xfrm>
          <a:prstGeom prst="rect">
            <a:avLst/>
          </a:prstGeom>
          <a:noFill/>
        </p:spPr>
        <p:txBody>
          <a:bodyPr wrap="square" rtlCol="0">
            <a:spAutoFit/>
          </a:bodyPr>
          <a:lstStyle/>
          <a:p>
            <a:pPr>
              <a:lnSpc>
                <a:spcPct val="150000"/>
              </a:lnSpc>
            </a:pPr>
            <a:r>
              <a:rPr lang="zh-CN" altLang="en-US" sz="1600" dirty="0">
                <a:solidFill>
                  <a:srgbClr val="4C6062"/>
                </a:solidFill>
                <a:latin typeface="微软雅黑" panose="020B0503020204020204" pitchFamily="34" charset="-122"/>
                <a:ea typeface="微软雅黑" panose="020B0503020204020204" pitchFamily="34" charset="-122"/>
              </a:rPr>
              <a:t>金融与信货手段</a:t>
            </a:r>
            <a:r>
              <a:rPr lang="zh-CN" altLang="en-US" sz="1600" dirty="0">
                <a:solidFill>
                  <a:srgbClr val="4C6062"/>
                </a:solidFill>
                <a:latin typeface="微软雅黑" panose="020B0503020204020204" pitchFamily="34" charset="-122"/>
                <a:ea typeface="微软雅黑" panose="020B0503020204020204" pitchFamily="34" charset="-122"/>
              </a:rPr>
              <a:t>融资</a:t>
            </a:r>
            <a:endParaRPr lang="zh-CN" altLang="en-US" sz="1600" dirty="0">
              <a:solidFill>
                <a:srgbClr val="4C6062"/>
              </a:solidFill>
              <a:latin typeface="微软雅黑" panose="020B0503020204020204" pitchFamily="34" charset="-122"/>
              <a:ea typeface="微软雅黑" panose="020B0503020204020204" pitchFamily="34" charset="-122"/>
            </a:endParaRPr>
          </a:p>
        </p:txBody>
      </p:sp>
      <p:cxnSp>
        <p:nvCxnSpPr>
          <p:cNvPr id="20" name="直接连接符 19"/>
          <p:cNvCxnSpPr/>
          <p:nvPr/>
        </p:nvCxnSpPr>
        <p:spPr>
          <a:xfrm flipH="1">
            <a:off x="709999" y="5088069"/>
            <a:ext cx="983444" cy="7430"/>
          </a:xfrm>
          <a:prstGeom prst="line">
            <a:avLst/>
          </a:prstGeom>
          <a:ln>
            <a:solidFill>
              <a:srgbClr val="2D8862"/>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778533" y="4797001"/>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01</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2" name="TextBox 21"/>
          <p:cNvSpPr txBox="1"/>
          <p:nvPr/>
        </p:nvSpPr>
        <p:spPr>
          <a:xfrm>
            <a:off x="3506934" y="4796621"/>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02</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3" name="TextBox 22"/>
          <p:cNvSpPr txBox="1"/>
          <p:nvPr/>
        </p:nvSpPr>
        <p:spPr>
          <a:xfrm>
            <a:off x="5379040" y="4769316"/>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03</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4" name="TextBox 23"/>
          <p:cNvSpPr txBox="1"/>
          <p:nvPr/>
        </p:nvSpPr>
        <p:spPr>
          <a:xfrm>
            <a:off x="7325896" y="4715531"/>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04</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5" name="TextBox 24"/>
          <p:cNvSpPr txBox="1"/>
          <p:nvPr/>
        </p:nvSpPr>
        <p:spPr>
          <a:xfrm>
            <a:off x="9170381" y="4664096"/>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05</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6" name="TextBox 6"/>
          <p:cNvSpPr txBox="1"/>
          <p:nvPr/>
        </p:nvSpPr>
        <p:spPr>
          <a:xfrm flipV="1">
            <a:off x="598729" y="6021288"/>
            <a:ext cx="11307595" cy="45719"/>
          </a:xfrm>
          <a:prstGeom prst="rect">
            <a:avLst/>
          </a:prstGeom>
          <a:solidFill>
            <a:srgbClr val="FFC409"/>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endParaRPr lang="zh-CN" altLang="en-US" sz="1800" b="0" dirty="0">
              <a:solidFill>
                <a:srgbClr val="FFFFFF"/>
              </a:solidFill>
            </a:endParaRPr>
          </a:p>
        </p:txBody>
      </p:sp>
      <p:sp>
        <p:nvSpPr>
          <p:cNvPr id="40" name="TextBox 6"/>
          <p:cNvSpPr txBox="1"/>
          <p:nvPr/>
        </p:nvSpPr>
        <p:spPr>
          <a:xfrm>
            <a:off x="602873" y="1965434"/>
            <a:ext cx="10871182" cy="49149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b="0" dirty="0">
                <a:solidFill>
                  <a:srgbClr val="FFFFFF"/>
                </a:solidFill>
              </a:rPr>
              <a:t>（一）我国教育经费筹措体制的基本</a:t>
            </a:r>
            <a:r>
              <a:rPr lang="zh-CN" altLang="en-US" b="0" dirty="0">
                <a:solidFill>
                  <a:srgbClr val="FFFFFF"/>
                </a:solidFill>
              </a:rPr>
              <a:t>框架</a:t>
            </a:r>
            <a:endParaRPr lang="zh-CN" altLang="en-US" b="0" dirty="0">
              <a:solidFill>
                <a:srgbClr val="FFFFFF"/>
              </a:solidFill>
            </a:endParaRPr>
          </a:p>
        </p:txBody>
      </p:sp>
      <p:sp>
        <p:nvSpPr>
          <p:cNvPr id="5" name="Freeform 7"/>
          <p:cNvSpPr/>
          <p:nvPr/>
        </p:nvSpPr>
        <p:spPr bwMode="auto">
          <a:xfrm flipV="1">
            <a:off x="9771120" y="2803305"/>
            <a:ext cx="1078580" cy="1221463"/>
          </a:xfrm>
          <a:custGeom>
            <a:avLst/>
            <a:gdLst>
              <a:gd name="T0" fmla="*/ 848 w 853"/>
              <a:gd name="T1" fmla="*/ 459 h 966"/>
              <a:gd name="T2" fmla="*/ 853 w 853"/>
              <a:gd name="T3" fmla="*/ 0 h 966"/>
              <a:gd name="T4" fmla="*/ 412 w 853"/>
              <a:gd name="T5" fmla="*/ 507 h 966"/>
              <a:gd name="T6" fmla="*/ 9 w 853"/>
              <a:gd name="T7" fmla="*/ 24 h 966"/>
              <a:gd name="T8" fmla="*/ 0 w 853"/>
              <a:gd name="T9" fmla="*/ 483 h 966"/>
              <a:gd name="T10" fmla="*/ 402 w 853"/>
              <a:gd name="T11" fmla="*/ 966 h 966"/>
              <a:gd name="T12" fmla="*/ 848 w 853"/>
              <a:gd name="T13" fmla="*/ 459 h 966"/>
            </a:gdLst>
            <a:ahLst/>
            <a:cxnLst>
              <a:cxn ang="0">
                <a:pos x="T0" y="T1"/>
              </a:cxn>
              <a:cxn ang="0">
                <a:pos x="T2" y="T3"/>
              </a:cxn>
              <a:cxn ang="0">
                <a:pos x="T4" y="T5"/>
              </a:cxn>
              <a:cxn ang="0">
                <a:pos x="T6" y="T7"/>
              </a:cxn>
              <a:cxn ang="0">
                <a:pos x="T8" y="T9"/>
              </a:cxn>
              <a:cxn ang="0">
                <a:pos x="T10" y="T11"/>
              </a:cxn>
              <a:cxn ang="0">
                <a:pos x="T12" y="T13"/>
              </a:cxn>
            </a:cxnLst>
            <a:rect l="0" t="0" r="r" b="b"/>
            <a:pathLst>
              <a:path w="853" h="966">
                <a:moveTo>
                  <a:pt x="848" y="459"/>
                </a:moveTo>
                <a:lnTo>
                  <a:pt x="853" y="0"/>
                </a:lnTo>
                <a:lnTo>
                  <a:pt x="412" y="507"/>
                </a:lnTo>
                <a:lnTo>
                  <a:pt x="9" y="24"/>
                </a:lnTo>
                <a:lnTo>
                  <a:pt x="0" y="483"/>
                </a:lnTo>
                <a:lnTo>
                  <a:pt x="402" y="966"/>
                </a:lnTo>
                <a:lnTo>
                  <a:pt x="848" y="459"/>
                </a:lnTo>
                <a:close/>
              </a:path>
            </a:pathLst>
          </a:custGeom>
          <a:solidFill>
            <a:srgbClr val="A2B932"/>
          </a:solidFill>
          <a:ln>
            <a:noFill/>
          </a:ln>
        </p:spPr>
        <p:txBody>
          <a:bodyPr vert="horz" wrap="square" lIns="91440" tIns="45720" rIns="91440" bIns="45720" numCol="1" anchor="t" anchorCtr="0" compatLnSpc="1"/>
          <a:p>
            <a:endParaRPr lang="zh-CN" altLang="en-US"/>
          </a:p>
        </p:txBody>
      </p:sp>
      <p:sp>
        <p:nvSpPr>
          <p:cNvPr id="27" name="文本框 26"/>
          <p:cNvSpPr txBox="1"/>
          <p:nvPr/>
        </p:nvSpPr>
        <p:spPr>
          <a:xfrm>
            <a:off x="10309860" y="4918075"/>
            <a:ext cx="309880" cy="368300"/>
          </a:xfrm>
          <a:prstGeom prst="rect">
            <a:avLst/>
          </a:prstGeom>
          <a:noFill/>
        </p:spPr>
        <p:txBody>
          <a:bodyPr wrap="none" rtlCol="0">
            <a:spAutoFit/>
          </a:bodyPr>
          <a:p>
            <a:endParaRPr lang="zh-CN" altLang="en-US"/>
          </a:p>
        </p:txBody>
      </p:sp>
      <p:cxnSp>
        <p:nvCxnSpPr>
          <p:cNvPr id="29" name="直接连接符 28"/>
          <p:cNvCxnSpPr/>
          <p:nvPr/>
        </p:nvCxnSpPr>
        <p:spPr>
          <a:xfrm flipH="1">
            <a:off x="9856542" y="4971198"/>
            <a:ext cx="983444" cy="7430"/>
          </a:xfrm>
          <a:prstGeom prst="line">
            <a:avLst/>
          </a:prstGeom>
          <a:ln>
            <a:solidFill>
              <a:srgbClr val="EBAC07"/>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10995660" y="4652645"/>
            <a:ext cx="414020" cy="368300"/>
          </a:xfrm>
          <a:prstGeom prst="rect">
            <a:avLst/>
          </a:prstGeom>
          <a:noFill/>
        </p:spPr>
        <p:txBody>
          <a:bodyPr wrap="none" rtlCol="0">
            <a:spAutoFit/>
          </a:bodyPr>
          <a:p>
            <a:r>
              <a:rPr lang="en-US" altLang="zh-CN"/>
              <a:t>06</a:t>
            </a:r>
            <a:endParaRPr lang="en-US" altLang="zh-CN"/>
          </a:p>
        </p:txBody>
      </p:sp>
      <p:sp>
        <p:nvSpPr>
          <p:cNvPr id="31" name="文本框 30"/>
          <p:cNvSpPr txBox="1"/>
          <p:nvPr/>
        </p:nvSpPr>
        <p:spPr>
          <a:xfrm>
            <a:off x="9743440" y="4292600"/>
            <a:ext cx="1097280" cy="645160"/>
          </a:xfrm>
          <a:prstGeom prst="rect">
            <a:avLst/>
          </a:prstGeom>
          <a:noFill/>
        </p:spPr>
        <p:txBody>
          <a:bodyPr wrap="none" rtlCol="0">
            <a:spAutoFit/>
          </a:bodyPr>
          <a:p>
            <a:r>
              <a:rPr lang="zh-CN" altLang="en-US"/>
              <a:t>设立教育</a:t>
            </a:r>
            <a:endParaRPr lang="zh-CN" altLang="en-US"/>
          </a:p>
          <a:p>
            <a:r>
              <a:rPr lang="zh-CN" altLang="en-US"/>
              <a:t>专项</a:t>
            </a:r>
            <a:r>
              <a:rPr lang="zh-CN" altLang="en-US"/>
              <a:t>资金</a:t>
            </a:r>
            <a:endParaRPr lang="zh-CN" altLang="en-US"/>
          </a:p>
        </p:txBody>
      </p:sp>
      <p:grpSp>
        <p:nvGrpSpPr>
          <p:cNvPr id="2" name="组合 1"/>
          <p:cNvGrpSpPr/>
          <p:nvPr/>
        </p:nvGrpSpPr>
        <p:grpSpPr>
          <a:xfrm>
            <a:off x="50165" y="116840"/>
            <a:ext cx="5976620" cy="575310"/>
            <a:chOff x="6316" y="1544"/>
            <a:chExt cx="9412" cy="906"/>
          </a:xfrm>
        </p:grpSpPr>
        <p:sp>
          <p:nvSpPr>
            <p:cNvPr id="28" name="燕尾形 27"/>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32" name="组合 31"/>
            <p:cNvGrpSpPr/>
            <p:nvPr/>
          </p:nvGrpSpPr>
          <p:grpSpPr>
            <a:xfrm>
              <a:off x="6997" y="1572"/>
              <a:ext cx="6578" cy="810"/>
              <a:chOff x="1667" y="665"/>
              <a:chExt cx="6578" cy="810"/>
            </a:xfrm>
          </p:grpSpPr>
          <p:sp>
            <p:nvSpPr>
              <p:cNvPr id="33" name="文本框 32"/>
              <p:cNvSpPr txBox="1"/>
              <p:nvPr/>
            </p:nvSpPr>
            <p:spPr>
              <a:xfrm>
                <a:off x="6295" y="665"/>
                <a:ext cx="488" cy="580"/>
              </a:xfrm>
              <a:prstGeom prst="rect">
                <a:avLst/>
              </a:prstGeom>
              <a:noFill/>
            </p:spPr>
            <p:txBody>
              <a:bodyPr wrap="none" rtlCol="0">
                <a:spAutoFit/>
              </a:bodyPr>
              <a:p>
                <a:endParaRPr lang="zh-CN" altLang="en-US"/>
              </a:p>
            </p:txBody>
          </p:sp>
          <p:sp>
            <p:nvSpPr>
              <p:cNvPr id="34" name="文本框 33"/>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p:cNvSpPr txBox="1"/>
          <p:nvPr/>
        </p:nvSpPr>
        <p:spPr>
          <a:xfrm>
            <a:off x="598805" y="1196975"/>
            <a:ext cx="526478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sym typeface="+mn-ea"/>
              </a:rPr>
              <a:t>四</a:t>
            </a:r>
            <a:r>
              <a:rPr lang="en-US" altLang="zh-CN" sz="2200" dirty="0">
                <a:solidFill>
                  <a:srgbClr val="5F5E5C"/>
                </a:solidFill>
                <a:latin typeface="微软雅黑" panose="020B0503020204020204" pitchFamily="34" charset="-122"/>
                <a:ea typeface="微软雅黑" panose="020B0503020204020204" pitchFamily="34" charset="-122"/>
                <a:sym typeface="+mn-ea"/>
              </a:rPr>
              <a:t>.</a:t>
            </a:r>
            <a:r>
              <a:rPr lang="zh-CN" altLang="en-US" sz="2200" dirty="0">
                <a:solidFill>
                  <a:srgbClr val="5F5E5C"/>
                </a:solidFill>
                <a:latin typeface="微软雅黑" panose="020B0503020204020204" pitchFamily="34" charset="-122"/>
                <a:ea typeface="微软雅黑" panose="020B0503020204020204" pitchFamily="34" charset="-122"/>
                <a:sym typeface="+mn-ea"/>
              </a:rPr>
              <a:t>小学教育投入与条件保证的法律规定</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39" name="矩形 38"/>
          <p:cNvSpPr/>
          <p:nvPr/>
        </p:nvSpPr>
        <p:spPr>
          <a:xfrm>
            <a:off x="591238" y="2922273"/>
            <a:ext cx="10882816" cy="491490"/>
          </a:xfrm>
          <a:prstGeom prst="rect">
            <a:avLst/>
          </a:prstGeom>
          <a:noFill/>
        </p:spPr>
        <p:txBody>
          <a:bodyPr wrap="square" rtlCol="0">
            <a:spAutoFit/>
          </a:bodyPr>
          <a:lstStyle/>
          <a:p>
            <a:pPr>
              <a:lnSpc>
                <a:spcPct val="130000"/>
              </a:lnSpc>
            </a:pPr>
            <a:r>
              <a:rPr lang="zh-CN" altLang="en-US" sz="2000" dirty="0" smtClean="0">
                <a:solidFill>
                  <a:srgbClr val="5F5E5C"/>
                </a:solidFill>
                <a:latin typeface="微软雅黑" panose="020B0503020204020204" pitchFamily="34" charset="-122"/>
                <a:ea typeface="微软雅黑" panose="020B0503020204020204" pitchFamily="34" charset="-122"/>
              </a:rPr>
              <a:t>       </a:t>
            </a:r>
            <a:endParaRPr lang="zh-CN" altLang="en-US" sz="2000" dirty="0">
              <a:solidFill>
                <a:srgbClr val="5F5E5C"/>
              </a:solidFill>
              <a:latin typeface="微软雅黑" panose="020B0503020204020204" pitchFamily="34" charset="-122"/>
              <a:ea typeface="微软雅黑" panose="020B0503020204020204" pitchFamily="34" charset="-122"/>
            </a:endParaRPr>
          </a:p>
        </p:txBody>
      </p:sp>
      <p:sp>
        <p:nvSpPr>
          <p:cNvPr id="40" name="TextBox 6"/>
          <p:cNvSpPr txBox="1"/>
          <p:nvPr/>
        </p:nvSpPr>
        <p:spPr>
          <a:xfrm>
            <a:off x="602873" y="1965434"/>
            <a:ext cx="10871182" cy="49149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b="0" dirty="0">
                <a:solidFill>
                  <a:srgbClr val="FFFFFF"/>
                </a:solidFill>
              </a:rPr>
              <a:t>（二）教育经费的管理与</a:t>
            </a:r>
            <a:r>
              <a:rPr lang="zh-CN" altLang="en-US" b="0" dirty="0">
                <a:solidFill>
                  <a:srgbClr val="FFFFFF"/>
                </a:solidFill>
              </a:rPr>
              <a:t>监督</a:t>
            </a:r>
            <a:endParaRPr lang="zh-CN" altLang="en-US" b="0" dirty="0">
              <a:solidFill>
                <a:srgbClr val="FFFFFF"/>
              </a:solidFill>
            </a:endParaRPr>
          </a:p>
        </p:txBody>
      </p:sp>
      <p:sp>
        <p:nvSpPr>
          <p:cNvPr id="43" name="矩形 42"/>
          <p:cNvSpPr/>
          <p:nvPr/>
        </p:nvSpPr>
        <p:spPr>
          <a:xfrm flipV="1">
            <a:off x="602873" y="2598276"/>
            <a:ext cx="1087118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372656" y="4893461"/>
            <a:ext cx="10483677" cy="1487867"/>
            <a:chOff x="584050" y="5201422"/>
            <a:chExt cx="10483677" cy="1487867"/>
          </a:xfrm>
        </p:grpSpPr>
        <p:sp>
          <p:nvSpPr>
            <p:cNvPr id="45"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46" name="矩形 45"/>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2074675" y="5061327"/>
            <a:ext cx="9399379" cy="1152136"/>
            <a:chOff x="2481728" y="5446505"/>
            <a:chExt cx="9399379" cy="1152136"/>
          </a:xfrm>
        </p:grpSpPr>
        <p:sp>
          <p:nvSpPr>
            <p:cNvPr id="48" name="矩形 47"/>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t="10783" b="9819"/>
          <a:stretch>
            <a:fillRect/>
          </a:stretch>
        </p:blipFill>
        <p:spPr>
          <a:xfrm>
            <a:off x="6819255" y="3571451"/>
            <a:ext cx="4791471" cy="2644020"/>
          </a:xfrm>
          <a:prstGeom prst="rect">
            <a:avLst/>
          </a:prstGeom>
        </p:spPr>
      </p:pic>
      <p:sp>
        <p:nvSpPr>
          <p:cNvPr id="100" name="文本框 99"/>
          <p:cNvSpPr txBox="1"/>
          <p:nvPr/>
        </p:nvSpPr>
        <p:spPr>
          <a:xfrm>
            <a:off x="626745" y="2644140"/>
            <a:ext cx="6545580" cy="2676525"/>
          </a:xfrm>
          <a:prstGeom prst="rect">
            <a:avLst/>
          </a:prstGeom>
          <a:noFill/>
          <a:ln w="9525">
            <a:noFill/>
          </a:ln>
        </p:spPr>
        <p:txBody>
          <a:bodyPr wrap="square">
            <a:spAutoFit/>
          </a:bodyPr>
          <a:p>
            <a:pPr indent="0"/>
            <a:r>
              <a:rPr lang="zh-CN" sz="2400" b="0">
                <a:latin typeface="华文楷体" panose="02010600040101010101" charset="-122"/>
                <a:ea typeface="华文楷体" panose="02010600040101010101" charset="-122"/>
                <a:cs typeface="华文楷体" panose="02010600040101010101" charset="-122"/>
              </a:rPr>
              <a:t>《教育法》第六十三条规定：“各级人民政府及其教育行政部门应当加强对学校及其他教育机构教育经幾的监督管理，提高教有投资汝益。”《义务教有法》第四十九条规定：“义务教育经幾严格按照预算规定用于 义务教育，任何组织和个人不得侵占、挪用义务教育经我，不得向学校非法收取或者推派费用。”</a:t>
            </a:r>
            <a:endParaRPr lang="zh-CN" altLang="en-US" sz="2400">
              <a:latin typeface="华文楷体" panose="02010600040101010101" charset="-122"/>
              <a:ea typeface="华文楷体" panose="02010600040101010101" charset="-122"/>
              <a:cs typeface="华文楷体" panose="02010600040101010101" charset="-122"/>
            </a:endParaRPr>
          </a:p>
        </p:txBody>
      </p:sp>
      <p:grpSp>
        <p:nvGrpSpPr>
          <p:cNvPr id="9" name="组合 8"/>
          <p:cNvGrpSpPr/>
          <p:nvPr/>
        </p:nvGrpSpPr>
        <p:grpSpPr>
          <a:xfrm>
            <a:off x="50165" y="116840"/>
            <a:ext cx="5976620" cy="575310"/>
            <a:chOff x="6316" y="1544"/>
            <a:chExt cx="9412" cy="906"/>
          </a:xfrm>
        </p:grpSpPr>
        <p:sp>
          <p:nvSpPr>
            <p:cNvPr id="3" name="燕尾形 2"/>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8"/>
          <p:cNvSpPr txBox="1"/>
          <p:nvPr/>
        </p:nvSpPr>
        <p:spPr>
          <a:xfrm>
            <a:off x="598805" y="1196975"/>
            <a:ext cx="526478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sym typeface="+mn-ea"/>
              </a:rPr>
              <a:t>四</a:t>
            </a:r>
            <a:r>
              <a:rPr lang="en-US" altLang="zh-CN" sz="2200" dirty="0">
                <a:solidFill>
                  <a:srgbClr val="5F5E5C"/>
                </a:solidFill>
                <a:latin typeface="微软雅黑" panose="020B0503020204020204" pitchFamily="34" charset="-122"/>
                <a:ea typeface="微软雅黑" panose="020B0503020204020204" pitchFamily="34" charset="-122"/>
                <a:sym typeface="+mn-ea"/>
              </a:rPr>
              <a:t>.</a:t>
            </a:r>
            <a:r>
              <a:rPr lang="zh-CN" altLang="en-US" sz="2200" dirty="0">
                <a:solidFill>
                  <a:srgbClr val="5F5E5C"/>
                </a:solidFill>
                <a:latin typeface="微软雅黑" panose="020B0503020204020204" pitchFamily="34" charset="-122"/>
                <a:ea typeface="微软雅黑" panose="020B0503020204020204" pitchFamily="34" charset="-122"/>
                <a:sym typeface="+mn-ea"/>
              </a:rPr>
              <a:t>小学教育投入与条件保证的法律规定</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39" name="矩形 38"/>
          <p:cNvSpPr/>
          <p:nvPr/>
        </p:nvSpPr>
        <p:spPr>
          <a:xfrm>
            <a:off x="591238" y="2922273"/>
            <a:ext cx="10882816" cy="491490"/>
          </a:xfrm>
          <a:prstGeom prst="rect">
            <a:avLst/>
          </a:prstGeom>
          <a:noFill/>
        </p:spPr>
        <p:txBody>
          <a:bodyPr wrap="square" rtlCol="0">
            <a:spAutoFit/>
          </a:bodyPr>
          <a:lstStyle/>
          <a:p>
            <a:pPr>
              <a:lnSpc>
                <a:spcPct val="130000"/>
              </a:lnSpc>
            </a:pPr>
            <a:r>
              <a:rPr lang="zh-CN" altLang="en-US" sz="2000" dirty="0" smtClean="0">
                <a:solidFill>
                  <a:srgbClr val="5F5E5C"/>
                </a:solidFill>
                <a:latin typeface="微软雅黑" panose="020B0503020204020204" pitchFamily="34" charset="-122"/>
                <a:ea typeface="微软雅黑" panose="020B0503020204020204" pitchFamily="34" charset="-122"/>
              </a:rPr>
              <a:t>       </a:t>
            </a:r>
            <a:endParaRPr lang="zh-CN" altLang="en-US" sz="2000" dirty="0">
              <a:solidFill>
                <a:srgbClr val="5F5E5C"/>
              </a:solidFill>
              <a:latin typeface="微软雅黑" panose="020B0503020204020204" pitchFamily="34" charset="-122"/>
              <a:ea typeface="微软雅黑" panose="020B0503020204020204" pitchFamily="34" charset="-122"/>
            </a:endParaRPr>
          </a:p>
        </p:txBody>
      </p:sp>
      <p:sp>
        <p:nvSpPr>
          <p:cNvPr id="40" name="TextBox 6"/>
          <p:cNvSpPr txBox="1"/>
          <p:nvPr/>
        </p:nvSpPr>
        <p:spPr>
          <a:xfrm>
            <a:off x="602873" y="1965434"/>
            <a:ext cx="10871182" cy="49149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b="0" dirty="0">
                <a:solidFill>
                  <a:srgbClr val="FFFFFF"/>
                </a:solidFill>
              </a:rPr>
              <a:t>（三）</a:t>
            </a:r>
            <a:r>
              <a:rPr lang="zh-CN" altLang="en-US" b="0" dirty="0">
                <a:solidFill>
                  <a:srgbClr val="FFFFFF"/>
                </a:solidFill>
              </a:rPr>
              <a:t>教育条件保障</a:t>
            </a:r>
            <a:endParaRPr lang="zh-CN" altLang="en-US" b="0" dirty="0">
              <a:solidFill>
                <a:srgbClr val="FFFFFF"/>
              </a:solidFill>
            </a:endParaRPr>
          </a:p>
        </p:txBody>
      </p:sp>
      <p:sp>
        <p:nvSpPr>
          <p:cNvPr id="43" name="矩形 42"/>
          <p:cNvSpPr/>
          <p:nvPr/>
        </p:nvSpPr>
        <p:spPr>
          <a:xfrm flipV="1">
            <a:off x="602873" y="2598276"/>
            <a:ext cx="1087118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372656" y="4893461"/>
            <a:ext cx="10483677" cy="1487867"/>
            <a:chOff x="584050" y="5201422"/>
            <a:chExt cx="10483677" cy="1487867"/>
          </a:xfrm>
        </p:grpSpPr>
        <p:sp>
          <p:nvSpPr>
            <p:cNvPr id="45"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46" name="矩形 45"/>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2074675" y="5061327"/>
            <a:ext cx="9399379" cy="1152136"/>
            <a:chOff x="2481728" y="5446505"/>
            <a:chExt cx="9399379" cy="1152136"/>
          </a:xfrm>
        </p:grpSpPr>
        <p:sp>
          <p:nvSpPr>
            <p:cNvPr id="48" name="矩形 47"/>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t="10783" b="9819"/>
          <a:stretch>
            <a:fillRect/>
          </a:stretch>
        </p:blipFill>
        <p:spPr>
          <a:xfrm>
            <a:off x="6819255" y="3571451"/>
            <a:ext cx="4791471" cy="2644020"/>
          </a:xfrm>
          <a:prstGeom prst="rect">
            <a:avLst/>
          </a:prstGeom>
        </p:spPr>
      </p:pic>
      <p:sp>
        <p:nvSpPr>
          <p:cNvPr id="100" name="文本框 99"/>
          <p:cNvSpPr txBox="1"/>
          <p:nvPr/>
        </p:nvSpPr>
        <p:spPr>
          <a:xfrm>
            <a:off x="626745" y="2644140"/>
            <a:ext cx="6674485" cy="2306955"/>
          </a:xfrm>
          <a:prstGeom prst="rect">
            <a:avLst/>
          </a:prstGeom>
          <a:noFill/>
          <a:ln w="9525">
            <a:noFill/>
          </a:ln>
        </p:spPr>
        <p:txBody>
          <a:bodyPr wrap="square">
            <a:spAutoFit/>
          </a:bodyPr>
          <a:p>
            <a:pPr indent="0"/>
            <a:r>
              <a:rPr lang="zh-CN" altLang="en-US" sz="2400">
                <a:latin typeface="华文楷体" panose="02010600040101010101" charset="-122"/>
                <a:ea typeface="华文楷体" panose="02010600040101010101" charset="-122"/>
                <a:cs typeface="华文楷体" panose="02010600040101010101" charset="-122"/>
              </a:rPr>
              <a:t>国家在加大义务教育财政投入的同时，也加强了经费的管理与监督力度，并建立相应机制。《教育法》第六十四条规定：“地方各级人民政府及其他有关行政部门必须把学校的基本建设纳入城乡建设规划，统筹安排学校的基本建设用地及所需物资，按照国家规定实行优先、优惠政策。”</a:t>
            </a:r>
            <a:endParaRPr lang="zh-CN" altLang="en-US" sz="2400">
              <a:latin typeface="华文楷体" panose="02010600040101010101" charset="-122"/>
              <a:ea typeface="华文楷体" panose="02010600040101010101" charset="-122"/>
              <a:cs typeface="华文楷体" panose="02010600040101010101" charset="-122"/>
            </a:endParaRPr>
          </a:p>
        </p:txBody>
      </p:sp>
      <p:grpSp>
        <p:nvGrpSpPr>
          <p:cNvPr id="9" name="组合 8"/>
          <p:cNvGrpSpPr/>
          <p:nvPr/>
        </p:nvGrpSpPr>
        <p:grpSpPr>
          <a:xfrm>
            <a:off x="50165" y="116840"/>
            <a:ext cx="5976620" cy="575310"/>
            <a:chOff x="6316" y="1544"/>
            <a:chExt cx="9412" cy="906"/>
          </a:xfrm>
        </p:grpSpPr>
        <p:sp>
          <p:nvSpPr>
            <p:cNvPr id="3" name="燕尾形 2"/>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TextBox 8"/>
          <p:cNvSpPr txBox="1"/>
          <p:nvPr/>
        </p:nvSpPr>
        <p:spPr>
          <a:xfrm>
            <a:off x="626567" y="1197913"/>
            <a:ext cx="495232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五、小学教育的社会责任与参与</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6530941" y="2678756"/>
            <a:ext cx="4756570" cy="2491740"/>
          </a:xfrm>
          <a:prstGeom prst="rect">
            <a:avLst/>
          </a:prstGeom>
          <a:noFill/>
        </p:spPr>
        <p:txBody>
          <a:bodyPr wrap="square" rtlCol="0">
            <a:spAutoFit/>
          </a:bodyPr>
          <a:lstStyle/>
          <a:p>
            <a:pPr>
              <a:lnSpc>
                <a:spcPct val="13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社会对教育的参与形式是多种多样的，概括起来，主要有图书馆、博物馆、科技馆、少年官、广播、电视、家庭、报刊、社会公共文化体有设施及历史文化古迹等。需要注意的是，社会参与学校教育有时也会带来消极的影响。</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6" name="TextBox 6"/>
          <p:cNvSpPr txBox="1"/>
          <p:nvPr/>
        </p:nvSpPr>
        <p:spPr>
          <a:xfrm>
            <a:off x="745356" y="2051262"/>
            <a:ext cx="4920239"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（一）小学教育的</a:t>
            </a:r>
            <a:r>
              <a:rPr lang="zh-CN" altLang="en-US" sz="1800" b="0" dirty="0">
                <a:solidFill>
                  <a:srgbClr val="FFFFFF"/>
                </a:solidFill>
              </a:rPr>
              <a:t>社会责任</a:t>
            </a:r>
            <a:endParaRPr lang="zh-CN" altLang="en-US" sz="1800" b="0" dirty="0">
              <a:solidFill>
                <a:srgbClr val="FFFFFF"/>
              </a:solidFill>
            </a:endParaRPr>
          </a:p>
        </p:txBody>
      </p:sp>
      <p:sp>
        <p:nvSpPr>
          <p:cNvPr id="57" name="TextBox 6"/>
          <p:cNvSpPr txBox="1"/>
          <p:nvPr/>
        </p:nvSpPr>
        <p:spPr>
          <a:xfrm>
            <a:off x="6507528" y="2051262"/>
            <a:ext cx="4920239"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（二）社会对教育的参与和</a:t>
            </a:r>
            <a:r>
              <a:rPr lang="zh-CN" altLang="en-US" sz="1800" b="0" dirty="0">
                <a:solidFill>
                  <a:srgbClr val="FFFFFF"/>
                </a:solidFill>
              </a:rPr>
              <a:t>支持</a:t>
            </a:r>
            <a:endParaRPr lang="zh-CN" altLang="en-US" sz="1800" b="0" dirty="0">
              <a:solidFill>
                <a:srgbClr val="FFFFFF"/>
              </a:solidFill>
            </a:endParaRPr>
          </a:p>
        </p:txBody>
      </p:sp>
      <p:sp>
        <p:nvSpPr>
          <p:cNvPr id="58" name="矩形 57"/>
          <p:cNvSpPr/>
          <p:nvPr/>
        </p:nvSpPr>
        <p:spPr>
          <a:xfrm>
            <a:off x="758875" y="2555318"/>
            <a:ext cx="490672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511975" y="2555318"/>
            <a:ext cx="490672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65008" y="4605429"/>
            <a:ext cx="11050791" cy="1487867"/>
            <a:chOff x="698575" y="4581580"/>
            <a:chExt cx="11050791" cy="1487867"/>
          </a:xfrm>
        </p:grpSpPr>
        <p:grpSp>
          <p:nvGrpSpPr>
            <p:cNvPr id="61" name="组合 60"/>
            <p:cNvGrpSpPr/>
            <p:nvPr/>
          </p:nvGrpSpPr>
          <p:grpSpPr>
            <a:xfrm flipH="1">
              <a:off x="1265689" y="4581580"/>
              <a:ext cx="10483677" cy="1487867"/>
              <a:chOff x="584050" y="5201422"/>
              <a:chExt cx="10483677" cy="1487867"/>
            </a:xfrm>
          </p:grpSpPr>
          <p:sp>
            <p:nvSpPr>
              <p:cNvPr id="62"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63" name="矩形 62"/>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flipH="1">
              <a:off x="698575" y="4797152"/>
              <a:ext cx="9399379" cy="1152136"/>
              <a:chOff x="2481728" y="5446505"/>
              <a:chExt cx="9399379" cy="1152136"/>
            </a:xfrm>
          </p:grpSpPr>
          <p:sp>
            <p:nvSpPr>
              <p:cNvPr id="65" name="矩形 64"/>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grpSp>
      <p:sp>
        <p:nvSpPr>
          <p:cNvPr id="7" name="文本框 6"/>
          <p:cNvSpPr txBox="1"/>
          <p:nvPr/>
        </p:nvSpPr>
        <p:spPr>
          <a:xfrm>
            <a:off x="3997325" y="422275"/>
            <a:ext cx="309880" cy="368300"/>
          </a:xfrm>
          <a:prstGeom prst="rect">
            <a:avLst/>
          </a:prstGeom>
          <a:noFill/>
        </p:spPr>
        <p:txBody>
          <a:bodyPr wrap="none" rtlCol="0">
            <a:spAutoFit/>
          </a:bodyPr>
          <a:p>
            <a:endParaRPr lang="zh-CN" altLang="en-US"/>
          </a:p>
        </p:txBody>
      </p:sp>
      <p:sp>
        <p:nvSpPr>
          <p:cNvPr id="100" name="文本框 99"/>
          <p:cNvSpPr txBox="1"/>
          <p:nvPr/>
        </p:nvSpPr>
        <p:spPr>
          <a:xfrm>
            <a:off x="197485" y="2678430"/>
            <a:ext cx="6029325" cy="3169285"/>
          </a:xfrm>
          <a:prstGeom prst="rect">
            <a:avLst/>
          </a:prstGeom>
          <a:noFill/>
          <a:ln w="9525">
            <a:noFill/>
          </a:ln>
        </p:spPr>
        <p:txBody>
          <a:bodyPr wrap="square">
            <a:spAutoFit/>
          </a:bodyPr>
          <a:p>
            <a:pPr indent="266700"/>
            <a:r>
              <a:rPr lang="zh-CN" sz="2000" b="1">
                <a:latin typeface="Calibri" panose="020F0502020204030204" charset="0"/>
                <a:ea typeface="宋体" panose="02010600030101010101" pitchFamily="2" charset="-122"/>
              </a:rPr>
              <a:t>《教育法》第四十七条第二款规定：“企业事业组织、社会团体及其他社会组织和个人，可以通过适当形式，支持学校的建设，参与学校管理。”第四十八条规定：“国家机关、军队、企业事业组织及其他社会组织应当为学校组织的学生实习、社会实践活动提供帮助和便利。”《未成年人保护法》《关于进一步加强和改进未成年人思想道德建设的若干意见》对广播电视、文化体育、新闻出版等相关领域都提出严格的要求，为儿童、青少年创设健康的社会环境提供了法律依据。</a:t>
            </a:r>
            <a:endParaRPr lang="zh-CN" altLang="en-US" sz="2000" b="1">
              <a:latin typeface="Calibri" panose="020F0502020204030204" charset="0"/>
              <a:ea typeface="宋体" panose="02010600030101010101" pitchFamily="2" charset="-122"/>
            </a:endParaRPr>
          </a:p>
        </p:txBody>
      </p:sp>
      <p:grpSp>
        <p:nvGrpSpPr>
          <p:cNvPr id="11" name="组合 10"/>
          <p:cNvGrpSpPr/>
          <p:nvPr/>
        </p:nvGrpSpPr>
        <p:grpSpPr>
          <a:xfrm>
            <a:off x="50165" y="116840"/>
            <a:ext cx="5976620" cy="575310"/>
            <a:chOff x="6316" y="1544"/>
            <a:chExt cx="9412" cy="906"/>
          </a:xfrm>
        </p:grpSpPr>
        <p:sp>
          <p:nvSpPr>
            <p:cNvPr id="12" name="燕尾形 11"/>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13" name="组合 12"/>
            <p:cNvGrpSpPr/>
            <p:nvPr/>
          </p:nvGrpSpPr>
          <p:grpSpPr>
            <a:xfrm>
              <a:off x="6997" y="1572"/>
              <a:ext cx="6578" cy="810"/>
              <a:chOff x="1667" y="665"/>
              <a:chExt cx="6578" cy="810"/>
            </a:xfrm>
          </p:grpSpPr>
          <p:sp>
            <p:nvSpPr>
              <p:cNvPr id="14" name="文本框 13"/>
              <p:cNvSpPr txBox="1"/>
              <p:nvPr/>
            </p:nvSpPr>
            <p:spPr>
              <a:xfrm>
                <a:off x="6295" y="665"/>
                <a:ext cx="488" cy="580"/>
              </a:xfrm>
              <a:prstGeom prst="rect">
                <a:avLst/>
              </a:prstGeom>
              <a:noFill/>
            </p:spPr>
            <p:txBody>
              <a:bodyPr wrap="none" rtlCol="0">
                <a:spAutoFit/>
              </a:bodyPr>
              <a:p>
                <a:endParaRPr lang="zh-CN" altLang="en-US"/>
              </a:p>
            </p:txBody>
          </p:sp>
          <p:sp>
            <p:nvSpPr>
              <p:cNvPr id="15" name="文本框 14"/>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564904"/>
            <a:ext cx="12195175" cy="2016224"/>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5100935" y="2833773"/>
            <a:ext cx="1261884" cy="523220"/>
          </a:xfrm>
          <a:prstGeom prst="rect">
            <a:avLst/>
          </a:prstGeom>
          <a:noFill/>
        </p:spPr>
        <p:txBody>
          <a:bodyPr wrap="none" rtlCol="0">
            <a:spAutoFit/>
          </a:bodyPr>
          <a:lstStyle/>
          <a:p>
            <a:pPr algn="r"/>
            <a:r>
              <a:rPr lang="zh-CN" altLang="en-US" sz="2800" dirty="0" smtClean="0">
                <a:solidFill>
                  <a:schemeClr val="bg1"/>
                </a:solidFill>
                <a:latin typeface="微软雅黑" panose="020B0503020204020204" pitchFamily="34" charset="-122"/>
                <a:ea typeface="微软雅黑" panose="020B0503020204020204" pitchFamily="34" charset="-122"/>
              </a:rPr>
              <a:t>第二节</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5019055" y="3573017"/>
            <a:ext cx="7056784" cy="79208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000" dirty="0" smtClean="0">
                <a:solidFill>
                  <a:schemeClr val="bg1"/>
                </a:solidFill>
                <a:ea typeface="微软雅黑" panose="020B0503020204020204" pitchFamily="34" charset="-122"/>
              </a:rPr>
              <a:t>小学教育的行政管理</a:t>
            </a:r>
            <a:endParaRPr lang="zh-CN" altLang="en-US" sz="4000" dirty="0">
              <a:solidFill>
                <a:schemeClr val="bg1"/>
              </a:solidFill>
              <a:ea typeface="微软雅黑" panose="020B0503020204020204" pitchFamily="34" charset="-122"/>
            </a:endParaRPr>
          </a:p>
        </p:txBody>
      </p:sp>
      <p:sp>
        <p:nvSpPr>
          <p:cNvPr id="12" name="矩形 11"/>
          <p:cNvSpPr/>
          <p:nvPr/>
        </p:nvSpPr>
        <p:spPr>
          <a:xfrm>
            <a:off x="5091063" y="3451111"/>
            <a:ext cx="7104112" cy="49898"/>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sp>
        <p:nvSpPr>
          <p:cNvPr id="9" name="椭圆 8"/>
          <p:cNvSpPr/>
          <p:nvPr/>
        </p:nvSpPr>
        <p:spPr>
          <a:xfrm>
            <a:off x="1130623" y="1736812"/>
            <a:ext cx="3672408" cy="3672408"/>
          </a:xfrm>
          <a:prstGeom prst="ellipse">
            <a:avLst/>
          </a:prstGeom>
          <a:blipFill dpi="0" rotWithShape="1">
            <a:blip r:embed="rId1"/>
            <a:srcRect/>
            <a:stretch>
              <a:fillRect/>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435620" y="1124744"/>
            <a:ext cx="4969846" cy="430887"/>
          </a:xfrm>
          <a:prstGeom prst="rect">
            <a:avLst/>
          </a:prstGeom>
          <a:noFill/>
        </p:spPr>
        <p:txBody>
          <a:bodyPr wrap="square" rtlCol="0">
            <a:spAutoFit/>
          </a:bodyPr>
          <a:lstStyle/>
          <a:p>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20" name="矩形 19"/>
          <p:cNvSpPr/>
          <p:nvPr/>
        </p:nvSpPr>
        <p:spPr>
          <a:xfrm>
            <a:off x="591239" y="2753956"/>
            <a:ext cx="5147896" cy="453457"/>
          </a:xfrm>
          <a:prstGeom prst="rect">
            <a:avLst/>
          </a:prstGeom>
          <a:noFill/>
        </p:spPr>
        <p:txBody>
          <a:bodyPr wrap="square" rtlCol="0">
            <a:spAutoFit/>
          </a:bodyPr>
          <a:lstStyle/>
          <a:p>
            <a:pPr>
              <a:lnSpc>
                <a:spcPct val="130000"/>
              </a:lnSpc>
            </a:pPr>
            <a:endParaRPr lang="zh-CN" altLang="en-US" sz="2000" dirty="0">
              <a:solidFill>
                <a:srgbClr val="5F5E5C"/>
              </a:solidFill>
              <a:latin typeface="微软雅黑" panose="020B0503020204020204" pitchFamily="34" charset="-122"/>
              <a:ea typeface="微软雅黑" panose="020B0503020204020204" pitchFamily="34" charset="-122"/>
            </a:endParaRPr>
          </a:p>
        </p:txBody>
      </p:sp>
      <p:sp>
        <p:nvSpPr>
          <p:cNvPr id="23" name="TextBox 6"/>
          <p:cNvSpPr txBox="1"/>
          <p:nvPr/>
        </p:nvSpPr>
        <p:spPr>
          <a:xfrm>
            <a:off x="331703" y="959326"/>
            <a:ext cx="5350652" cy="452432"/>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（一</a:t>
            </a:r>
            <a:r>
              <a:rPr lang="zh-CN" altLang="en-US" sz="1800" b="0" dirty="0" smtClean="0">
                <a:solidFill>
                  <a:srgbClr val="FFFFFF"/>
                </a:solidFill>
              </a:rPr>
              <a:t>）小学教育的行政管理</a:t>
            </a:r>
            <a:endParaRPr lang="zh-CN" altLang="en-US" sz="1800" b="0" dirty="0">
              <a:solidFill>
                <a:srgbClr val="FFFFFF"/>
              </a:solidFill>
            </a:endParaRPr>
          </a:p>
        </p:txBody>
      </p:sp>
      <p:sp>
        <p:nvSpPr>
          <p:cNvPr id="24" name="矩形 23"/>
          <p:cNvSpPr/>
          <p:nvPr/>
        </p:nvSpPr>
        <p:spPr>
          <a:xfrm flipV="1">
            <a:off x="331703" y="1604779"/>
            <a:ext cx="535065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01276" y="5038310"/>
            <a:ext cx="3249627" cy="1634959"/>
            <a:chOff x="1356039" y="4602998"/>
            <a:chExt cx="2819199" cy="1442148"/>
          </a:xfrm>
        </p:grpSpPr>
        <p:sp>
          <p:nvSpPr>
            <p:cNvPr id="37" name="Freeform 5"/>
            <p:cNvSpPr>
              <a:spLocks noEditPoints="1"/>
            </p:cNvSpPr>
            <p:nvPr/>
          </p:nvSpPr>
          <p:spPr bwMode="auto">
            <a:xfrm>
              <a:off x="1356039" y="4602998"/>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41" name="Freeform 5"/>
            <p:cNvSpPr>
              <a:spLocks noEditPoints="1"/>
            </p:cNvSpPr>
            <p:nvPr/>
          </p:nvSpPr>
          <p:spPr bwMode="auto">
            <a:xfrm>
              <a:off x="3058058" y="4770864"/>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sp>
        <p:nvSpPr>
          <p:cNvPr id="42" name="矩形 41"/>
          <p:cNvSpPr/>
          <p:nvPr/>
        </p:nvSpPr>
        <p:spPr>
          <a:xfrm>
            <a:off x="4082951" y="6309320"/>
            <a:ext cx="7704856"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272971" y="2039430"/>
            <a:ext cx="5642730" cy="3766522"/>
          </a:xfrm>
          <a:prstGeom prst="rect">
            <a:avLst/>
          </a:prstGeom>
        </p:spPr>
      </p:pic>
      <p:sp>
        <p:nvSpPr>
          <p:cNvPr id="2" name="矩形 1"/>
          <p:cNvSpPr/>
          <p:nvPr/>
        </p:nvSpPr>
        <p:spPr>
          <a:xfrm>
            <a:off x="318772" y="1876461"/>
            <a:ext cx="6099175" cy="2862322"/>
          </a:xfrm>
          <a:prstGeom prst="rect">
            <a:avLst/>
          </a:prstGeom>
        </p:spPr>
        <p:txBody>
          <a:bodyPr>
            <a:spAutoFit/>
          </a:bodyPr>
          <a:lstStyle/>
          <a:p>
            <a:r>
              <a:rPr lang="zh-CN" altLang="en-US" dirty="0" smtClean="0"/>
              <a:t>    教育</a:t>
            </a:r>
            <a:r>
              <a:rPr lang="zh-CN" altLang="en-US" dirty="0"/>
              <a:t>行政管理是国家通过行政机构依法以行政手段对教育实施的管理。其主要内容有：专门人才的培养与规划，教育事业的发展规划与计划管理，教育结构与布局，教育管理体制，教育制度，教育经费管理，教育行政组织机构及人事，教育质量的评价，教育立法，教育管理的理论和方法等。在中国，从教育行政管理的机关而言，主要指教育行政机关的活动；从教育行政管理的层次而言，既指中央的教育行政管理，也指地方的教育行政管理；教育行政管理的范围而言，大到方针政策法规和教育体制的构建，小到具体规章制度及其实施都应包括在教育行政管理之中。</a:t>
            </a:r>
            <a:endParaRPr lang="zh-CN" altLang="en-US" dirty="0"/>
          </a:p>
        </p:txBody>
      </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3" name="组合 2"/>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799170" y="6211023"/>
            <a:ext cx="10549943"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615751" y="1916832"/>
            <a:ext cx="10549943"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AutoShape 5"/>
          <p:cNvSpPr>
            <a:spLocks noChangeArrowheads="1"/>
          </p:cNvSpPr>
          <p:nvPr/>
        </p:nvSpPr>
        <p:spPr bwMode="auto">
          <a:xfrm>
            <a:off x="285365" y="4323229"/>
            <a:ext cx="3365376" cy="553998"/>
          </a:xfrm>
          <a:prstGeom prst="rect">
            <a:avLst/>
          </a:prstGeom>
          <a:noFill/>
        </p:spPr>
        <p:txBody>
          <a:bodyPr wrap="square" rtlCol="0">
            <a:spAutoFit/>
          </a:bodyPr>
          <a:lstStyle/>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sym typeface="Arial" panose="020B0604020202020204" pitchFamily="34" charset="0"/>
              </a:rPr>
              <a:t>（一</a:t>
            </a:r>
            <a:r>
              <a:rPr lang="zh-CN" altLang="en-US" sz="2000" b="1" dirty="0" smtClean="0">
                <a:solidFill>
                  <a:srgbClr val="4C6062"/>
                </a:solidFill>
                <a:latin typeface="微软雅黑" panose="020B0503020204020204" pitchFamily="34" charset="-122"/>
                <a:ea typeface="微软雅黑" panose="020B0503020204020204" pitchFamily="34" charset="-122"/>
                <a:sym typeface="Arial" panose="020B0604020202020204" pitchFamily="34" charset="0"/>
              </a:rPr>
              <a:t>）对于教育行政相对方</a:t>
            </a:r>
            <a:endParaRPr lang="zh-CN" altLang="en-US" sz="2000" b="1" dirty="0">
              <a:solidFill>
                <a:srgbClr val="4C606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9" name="AutoShape 6"/>
          <p:cNvSpPr>
            <a:spLocks noChangeArrowheads="1"/>
          </p:cNvSpPr>
          <p:nvPr/>
        </p:nvSpPr>
        <p:spPr bwMode="auto">
          <a:xfrm>
            <a:off x="3394323" y="4355923"/>
            <a:ext cx="3102726" cy="492443"/>
          </a:xfrm>
          <a:prstGeom prst="rect">
            <a:avLst/>
          </a:prstGeom>
          <a:noFill/>
        </p:spPr>
        <p:txBody>
          <a:bodyPr wrap="square" rtlCol="0">
            <a:spAutoFit/>
          </a:bodyPr>
          <a:lstStyle/>
          <a:p>
            <a:pPr>
              <a:lnSpc>
                <a:spcPct val="130000"/>
              </a:lnSpc>
            </a:pPr>
            <a:r>
              <a:rPr lang="zh-CN" altLang="en-US" sz="2000" b="1" dirty="0">
                <a:solidFill>
                  <a:srgbClr val="4C6062"/>
                </a:solidFill>
                <a:latin typeface="微软雅黑" panose="020B0503020204020204" pitchFamily="34" charset="-122"/>
                <a:ea typeface="微软雅黑" panose="020B0503020204020204" pitchFamily="34" charset="-122"/>
                <a:sym typeface="Arial" panose="020B0604020202020204" pitchFamily="34" charset="0"/>
              </a:rPr>
              <a:t>（二</a:t>
            </a:r>
            <a:r>
              <a:rPr lang="zh-CN" altLang="en-US" sz="2000" b="1" dirty="0" smtClean="0">
                <a:solidFill>
                  <a:srgbClr val="4C6062"/>
                </a:solidFill>
                <a:latin typeface="微软雅黑" panose="020B0503020204020204" pitchFamily="34" charset="-122"/>
                <a:ea typeface="微软雅黑" panose="020B0503020204020204" pitchFamily="34" charset="-122"/>
                <a:sym typeface="Arial" panose="020B0604020202020204" pitchFamily="34" charset="0"/>
              </a:rPr>
              <a:t>）对于上级行政机关</a:t>
            </a:r>
            <a:endParaRPr lang="zh-CN" altLang="en-US" sz="2000" b="1" dirty="0">
              <a:solidFill>
                <a:srgbClr val="4C606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0" name="AutoShape 8"/>
          <p:cNvSpPr>
            <a:spLocks noChangeArrowheads="1"/>
          </p:cNvSpPr>
          <p:nvPr/>
        </p:nvSpPr>
        <p:spPr bwMode="auto">
          <a:xfrm>
            <a:off x="6342438" y="4354007"/>
            <a:ext cx="3224072" cy="492443"/>
          </a:xfrm>
          <a:prstGeom prst="rect">
            <a:avLst/>
          </a:prstGeom>
          <a:noFill/>
        </p:spPr>
        <p:txBody>
          <a:bodyPr wrap="square" rtlCol="0">
            <a:spAutoFit/>
          </a:bodyPr>
          <a:lstStyle/>
          <a:p>
            <a:pPr>
              <a:lnSpc>
                <a:spcPct val="130000"/>
              </a:lnSpc>
            </a:pPr>
            <a:r>
              <a:rPr lang="zh-CN" altLang="en-US" sz="2000" b="1" dirty="0">
                <a:solidFill>
                  <a:srgbClr val="4C6062"/>
                </a:solidFill>
                <a:latin typeface="微软雅黑" panose="020B0503020204020204" pitchFamily="34" charset="-122"/>
                <a:ea typeface="微软雅黑" panose="020B0503020204020204" pitchFamily="34" charset="-122"/>
                <a:sym typeface="Arial" panose="020B0604020202020204" pitchFamily="34" charset="0"/>
              </a:rPr>
              <a:t>（三</a:t>
            </a:r>
            <a:r>
              <a:rPr lang="zh-CN" altLang="en-US" sz="2000" b="1" dirty="0" smtClean="0">
                <a:solidFill>
                  <a:srgbClr val="4C6062"/>
                </a:solidFill>
                <a:latin typeface="微软雅黑" panose="020B0503020204020204" pitchFamily="34" charset="-122"/>
                <a:ea typeface="微软雅黑" panose="020B0503020204020204" pitchFamily="34" charset="-122"/>
                <a:sym typeface="Arial" panose="020B0604020202020204" pitchFamily="34" charset="0"/>
              </a:rPr>
              <a:t>）对于人民法院</a:t>
            </a:r>
            <a:endParaRPr lang="zh-CN" altLang="en-US" sz="2000" b="1" dirty="0">
              <a:solidFill>
                <a:srgbClr val="4C6062"/>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1" name="Freeform 10"/>
          <p:cNvSpPr>
            <a:spLocks noEditPoints="1"/>
          </p:cNvSpPr>
          <p:nvPr/>
        </p:nvSpPr>
        <p:spPr bwMode="auto">
          <a:xfrm>
            <a:off x="7214093" y="2607498"/>
            <a:ext cx="965200" cy="1300163"/>
          </a:xfrm>
          <a:custGeom>
            <a:avLst/>
            <a:gdLst>
              <a:gd name="T0" fmla="*/ 55 w 109"/>
              <a:gd name="T1" fmla="*/ 0 h 145"/>
              <a:gd name="T2" fmla="*/ 0 w 109"/>
              <a:gd name="T3" fmla="*/ 54 h 145"/>
              <a:gd name="T4" fmla="*/ 55 w 109"/>
              <a:gd name="T5" fmla="*/ 145 h 145"/>
              <a:gd name="T6" fmla="*/ 109 w 109"/>
              <a:gd name="T7" fmla="*/ 54 h 145"/>
              <a:gd name="T8" fmla="*/ 55 w 109"/>
              <a:gd name="T9" fmla="*/ 0 h 145"/>
              <a:gd name="T10" fmla="*/ 55 w 109"/>
              <a:gd name="T11" fmla="*/ 97 h 145"/>
              <a:gd name="T12" fmla="*/ 10 w 109"/>
              <a:gd name="T13" fmla="*/ 53 h 145"/>
              <a:gd name="T14" fmla="*/ 55 w 109"/>
              <a:gd name="T15" fmla="*/ 8 h 145"/>
              <a:gd name="T16" fmla="*/ 99 w 109"/>
              <a:gd name="T17" fmla="*/ 53 h 145"/>
              <a:gd name="T18" fmla="*/ 55 w 109"/>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45">
                <a:moveTo>
                  <a:pt x="55" y="0"/>
                </a:moveTo>
                <a:cubicBezTo>
                  <a:pt x="25" y="0"/>
                  <a:pt x="0" y="24"/>
                  <a:pt x="0" y="54"/>
                </a:cubicBezTo>
                <a:cubicBezTo>
                  <a:pt x="0" y="99"/>
                  <a:pt x="55" y="145"/>
                  <a:pt x="55" y="145"/>
                </a:cubicBezTo>
                <a:cubicBezTo>
                  <a:pt x="55" y="145"/>
                  <a:pt x="109" y="99"/>
                  <a:pt x="109" y="54"/>
                </a:cubicBezTo>
                <a:cubicBezTo>
                  <a:pt x="109" y="24"/>
                  <a:pt x="85" y="0"/>
                  <a:pt x="55" y="0"/>
                </a:cubicBezTo>
                <a:close/>
                <a:moveTo>
                  <a:pt x="55" y="97"/>
                </a:moveTo>
                <a:cubicBezTo>
                  <a:pt x="30" y="97"/>
                  <a:pt x="10" y="77"/>
                  <a:pt x="10" y="53"/>
                </a:cubicBezTo>
                <a:cubicBezTo>
                  <a:pt x="10" y="28"/>
                  <a:pt x="30" y="8"/>
                  <a:pt x="55" y="8"/>
                </a:cubicBezTo>
                <a:cubicBezTo>
                  <a:pt x="79" y="8"/>
                  <a:pt x="99" y="28"/>
                  <a:pt x="99" y="53"/>
                </a:cubicBezTo>
                <a:cubicBezTo>
                  <a:pt x="99" y="77"/>
                  <a:pt x="79" y="97"/>
                  <a:pt x="55" y="97"/>
                </a:cubicBezTo>
                <a:close/>
              </a:path>
            </a:pathLst>
          </a:custGeom>
          <a:solidFill>
            <a:srgbClr val="A2B932"/>
          </a:solidFill>
          <a:ln>
            <a:noFill/>
          </a:ln>
        </p:spPr>
        <p:txBody>
          <a:bodyPr vert="horz" wrap="square" lIns="91440" tIns="45720" rIns="91440" bIns="45720" numCol="1" anchor="t" anchorCtr="0" compatLnSpc="1"/>
          <a:lstStyle/>
          <a:p>
            <a:endParaRPr lang="zh-CN" altLang="en-US"/>
          </a:p>
        </p:txBody>
      </p:sp>
      <p:sp>
        <p:nvSpPr>
          <p:cNvPr id="42" name="Freeform 14"/>
          <p:cNvSpPr>
            <a:spLocks noEditPoints="1"/>
          </p:cNvSpPr>
          <p:nvPr/>
        </p:nvSpPr>
        <p:spPr bwMode="auto">
          <a:xfrm>
            <a:off x="4463086" y="2613263"/>
            <a:ext cx="965200" cy="1300163"/>
          </a:xfrm>
          <a:custGeom>
            <a:avLst/>
            <a:gdLst>
              <a:gd name="T0" fmla="*/ 54 w 109"/>
              <a:gd name="T1" fmla="*/ 0 h 145"/>
              <a:gd name="T2" fmla="*/ 0 w 109"/>
              <a:gd name="T3" fmla="*/ 54 h 145"/>
              <a:gd name="T4" fmla="*/ 54 w 109"/>
              <a:gd name="T5" fmla="*/ 145 h 145"/>
              <a:gd name="T6" fmla="*/ 109 w 109"/>
              <a:gd name="T7" fmla="*/ 54 h 145"/>
              <a:gd name="T8" fmla="*/ 54 w 109"/>
              <a:gd name="T9" fmla="*/ 0 h 145"/>
              <a:gd name="T10" fmla="*/ 54 w 109"/>
              <a:gd name="T11" fmla="*/ 97 h 145"/>
              <a:gd name="T12" fmla="*/ 10 w 109"/>
              <a:gd name="T13" fmla="*/ 53 h 145"/>
              <a:gd name="T14" fmla="*/ 54 w 109"/>
              <a:gd name="T15" fmla="*/ 8 h 145"/>
              <a:gd name="T16" fmla="*/ 99 w 109"/>
              <a:gd name="T17" fmla="*/ 53 h 145"/>
              <a:gd name="T18" fmla="*/ 54 w 109"/>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45">
                <a:moveTo>
                  <a:pt x="54" y="0"/>
                </a:moveTo>
                <a:cubicBezTo>
                  <a:pt x="24" y="0"/>
                  <a:pt x="0" y="24"/>
                  <a:pt x="0" y="54"/>
                </a:cubicBezTo>
                <a:cubicBezTo>
                  <a:pt x="0" y="99"/>
                  <a:pt x="54" y="145"/>
                  <a:pt x="54" y="145"/>
                </a:cubicBezTo>
                <a:cubicBezTo>
                  <a:pt x="54" y="145"/>
                  <a:pt x="109" y="99"/>
                  <a:pt x="109" y="54"/>
                </a:cubicBezTo>
                <a:cubicBezTo>
                  <a:pt x="109" y="24"/>
                  <a:pt x="84" y="0"/>
                  <a:pt x="54" y="0"/>
                </a:cubicBezTo>
                <a:close/>
                <a:moveTo>
                  <a:pt x="54" y="97"/>
                </a:moveTo>
                <a:cubicBezTo>
                  <a:pt x="30" y="97"/>
                  <a:pt x="10" y="77"/>
                  <a:pt x="10" y="53"/>
                </a:cubicBezTo>
                <a:cubicBezTo>
                  <a:pt x="10" y="28"/>
                  <a:pt x="30" y="8"/>
                  <a:pt x="54" y="8"/>
                </a:cubicBezTo>
                <a:cubicBezTo>
                  <a:pt x="79" y="8"/>
                  <a:pt x="99" y="28"/>
                  <a:pt x="99" y="53"/>
                </a:cubicBezTo>
                <a:cubicBezTo>
                  <a:pt x="99" y="77"/>
                  <a:pt x="79" y="97"/>
                  <a:pt x="54" y="97"/>
                </a:cubicBezTo>
                <a:close/>
              </a:path>
            </a:pathLst>
          </a:custGeom>
          <a:solidFill>
            <a:srgbClr val="EBAC07"/>
          </a:solidFill>
          <a:ln>
            <a:noFill/>
          </a:ln>
        </p:spPr>
        <p:txBody>
          <a:bodyPr vert="horz" wrap="square" lIns="91440" tIns="45720" rIns="91440" bIns="45720" numCol="1" anchor="t" anchorCtr="0" compatLnSpc="1"/>
          <a:lstStyle/>
          <a:p>
            <a:endParaRPr lang="zh-CN" altLang="en-US"/>
          </a:p>
        </p:txBody>
      </p:sp>
      <p:sp>
        <p:nvSpPr>
          <p:cNvPr id="43" name="Freeform 18"/>
          <p:cNvSpPr>
            <a:spLocks noEditPoints="1"/>
          </p:cNvSpPr>
          <p:nvPr/>
        </p:nvSpPr>
        <p:spPr bwMode="auto">
          <a:xfrm>
            <a:off x="1297725" y="2641200"/>
            <a:ext cx="957263" cy="1300163"/>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rgbClr val="F83003"/>
          </a:solidFill>
          <a:ln>
            <a:noFill/>
          </a:ln>
        </p:spPr>
        <p:txBody>
          <a:bodyPr vert="horz" wrap="square" lIns="91440" tIns="45720" rIns="91440" bIns="45720" numCol="1" anchor="t" anchorCtr="0" compatLnSpc="1"/>
          <a:lstStyle/>
          <a:p>
            <a:endParaRPr lang="zh-CN" altLang="en-US"/>
          </a:p>
        </p:txBody>
      </p:sp>
      <p:sp>
        <p:nvSpPr>
          <p:cNvPr id="47" name="文本框 25"/>
          <p:cNvSpPr txBox="1"/>
          <p:nvPr/>
        </p:nvSpPr>
        <p:spPr>
          <a:xfrm>
            <a:off x="1530113" y="2866100"/>
            <a:ext cx="437940" cy="584775"/>
          </a:xfrm>
          <a:prstGeom prst="rect">
            <a:avLst/>
          </a:prstGeom>
          <a:noFill/>
        </p:spPr>
        <p:txBody>
          <a:bodyPr wrap="none" rtlCol="0">
            <a:spAutoFit/>
          </a:bodyPr>
          <a:lstStyle/>
          <a:p>
            <a:pPr algn="ctr"/>
            <a:r>
              <a:rPr lang="en-US" altLang="zh-CN" sz="3200" b="1" dirty="0" smtClean="0">
                <a:solidFill>
                  <a:srgbClr val="F83003"/>
                </a:solidFill>
                <a:latin typeface="微软雅黑" panose="020B0503020204020204" pitchFamily="34" charset="-122"/>
                <a:ea typeface="微软雅黑" panose="020B0503020204020204" pitchFamily="34" charset="-122"/>
              </a:rPr>
              <a:t>1</a:t>
            </a:r>
            <a:endParaRPr lang="zh-CN" altLang="en-US" dirty="0" smtClean="0">
              <a:solidFill>
                <a:srgbClr val="F83003"/>
              </a:solidFill>
              <a:latin typeface="微软雅黑" panose="020B0503020204020204" pitchFamily="34" charset="-122"/>
              <a:ea typeface="微软雅黑" panose="020B0503020204020204" pitchFamily="34" charset="-122"/>
            </a:endParaRPr>
          </a:p>
        </p:txBody>
      </p:sp>
      <p:sp>
        <p:nvSpPr>
          <p:cNvPr id="48" name="文本框 26"/>
          <p:cNvSpPr txBox="1"/>
          <p:nvPr/>
        </p:nvSpPr>
        <p:spPr>
          <a:xfrm>
            <a:off x="4726716" y="2820707"/>
            <a:ext cx="437940" cy="584775"/>
          </a:xfrm>
          <a:prstGeom prst="rect">
            <a:avLst/>
          </a:prstGeom>
          <a:noFill/>
        </p:spPr>
        <p:txBody>
          <a:bodyPr wrap="none" rtlCol="0">
            <a:spAutoFit/>
          </a:bodyPr>
          <a:lstStyle/>
          <a:p>
            <a:pPr algn="ctr"/>
            <a:r>
              <a:rPr lang="en-US" altLang="zh-CN" sz="3200" b="1" dirty="0" smtClean="0">
                <a:solidFill>
                  <a:srgbClr val="EBAC07"/>
                </a:solidFill>
                <a:latin typeface="微软雅黑" panose="020B0503020204020204" pitchFamily="34" charset="-122"/>
                <a:ea typeface="微软雅黑" panose="020B0503020204020204" pitchFamily="34" charset="-122"/>
              </a:rPr>
              <a:t>2</a:t>
            </a:r>
            <a:endParaRPr lang="zh-CN" altLang="en-US" dirty="0" smtClean="0">
              <a:solidFill>
                <a:srgbClr val="EBAC07"/>
              </a:solidFill>
              <a:latin typeface="微软雅黑" panose="020B0503020204020204" pitchFamily="34" charset="-122"/>
              <a:ea typeface="微软雅黑" panose="020B0503020204020204" pitchFamily="34" charset="-122"/>
            </a:endParaRPr>
          </a:p>
        </p:txBody>
      </p:sp>
      <p:sp>
        <p:nvSpPr>
          <p:cNvPr id="49" name="文本框 27"/>
          <p:cNvSpPr txBox="1"/>
          <p:nvPr/>
        </p:nvSpPr>
        <p:spPr>
          <a:xfrm>
            <a:off x="7477723" y="2820707"/>
            <a:ext cx="437940" cy="584775"/>
          </a:xfrm>
          <a:prstGeom prst="rect">
            <a:avLst/>
          </a:prstGeom>
          <a:noFill/>
        </p:spPr>
        <p:txBody>
          <a:bodyPr wrap="none" rtlCol="0">
            <a:spAutoFit/>
          </a:bodyPr>
          <a:lstStyle/>
          <a:p>
            <a:pPr algn="ctr"/>
            <a:r>
              <a:rPr lang="en-US" altLang="zh-CN" sz="3200" b="1" dirty="0" smtClean="0">
                <a:solidFill>
                  <a:srgbClr val="A2B932"/>
                </a:solidFill>
                <a:latin typeface="微软雅黑" panose="020B0503020204020204" pitchFamily="34" charset="-122"/>
                <a:ea typeface="微软雅黑" panose="020B0503020204020204" pitchFamily="34" charset="-122"/>
              </a:rPr>
              <a:t>3</a:t>
            </a:r>
            <a:endParaRPr lang="zh-CN" altLang="en-US" dirty="0" smtClean="0">
              <a:solidFill>
                <a:srgbClr val="A2B932"/>
              </a:solidFill>
              <a:latin typeface="微软雅黑" panose="020B0503020204020204" pitchFamily="34" charset="-122"/>
              <a:ea typeface="微软雅黑" panose="020B0503020204020204" pitchFamily="34" charset="-122"/>
            </a:endParaRPr>
          </a:p>
        </p:txBody>
      </p:sp>
      <p:sp>
        <p:nvSpPr>
          <p:cNvPr id="17" name="TextBox 6"/>
          <p:cNvSpPr txBox="1"/>
          <p:nvPr/>
        </p:nvSpPr>
        <p:spPr>
          <a:xfrm>
            <a:off x="331703" y="959326"/>
            <a:ext cx="5350652" cy="417358"/>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smtClean="0">
                <a:solidFill>
                  <a:srgbClr val="FFFFFF"/>
                </a:solidFill>
              </a:rPr>
              <a:t>（二）教育行政行为</a:t>
            </a:r>
            <a:endParaRPr lang="zh-CN" altLang="en-US" sz="1800" b="0" dirty="0">
              <a:solidFill>
                <a:srgbClr val="FFFFFF"/>
              </a:solidFill>
            </a:endParaRPr>
          </a:p>
        </p:txBody>
      </p:sp>
      <p:sp>
        <p:nvSpPr>
          <p:cNvPr id="18" name="Freeform 18"/>
          <p:cNvSpPr>
            <a:spLocks noEditPoints="1"/>
          </p:cNvSpPr>
          <p:nvPr/>
        </p:nvSpPr>
        <p:spPr bwMode="auto">
          <a:xfrm>
            <a:off x="9940579" y="2616126"/>
            <a:ext cx="957263" cy="1300163"/>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rgbClr val="F83003"/>
          </a:solidFill>
          <a:ln>
            <a:noFill/>
          </a:ln>
        </p:spPr>
        <p:txBody>
          <a:bodyPr vert="horz" wrap="square" lIns="91440" tIns="45720" rIns="91440" bIns="45720" numCol="1" anchor="t" anchorCtr="0" compatLnSpc="1"/>
          <a:lstStyle/>
          <a:p>
            <a:endParaRPr lang="zh-CN" altLang="en-US"/>
          </a:p>
        </p:txBody>
      </p:sp>
      <p:sp>
        <p:nvSpPr>
          <p:cNvPr id="19" name="文本框 27"/>
          <p:cNvSpPr txBox="1"/>
          <p:nvPr/>
        </p:nvSpPr>
        <p:spPr>
          <a:xfrm>
            <a:off x="10206652" y="2820706"/>
            <a:ext cx="425116" cy="584775"/>
          </a:xfrm>
          <a:prstGeom prst="rect">
            <a:avLst/>
          </a:prstGeom>
          <a:noFill/>
        </p:spPr>
        <p:txBody>
          <a:bodyPr wrap="none" rtlCol="0">
            <a:spAutoFit/>
          </a:bodyPr>
          <a:lstStyle/>
          <a:p>
            <a:pPr algn="ctr"/>
            <a:r>
              <a:rPr lang="en-US" altLang="zh-CN" sz="3200" dirty="0" smtClean="0">
                <a:solidFill>
                  <a:srgbClr val="A2B932"/>
                </a:solidFill>
                <a:latin typeface="微软雅黑" panose="020B0503020204020204" pitchFamily="34" charset="-122"/>
                <a:ea typeface="微软雅黑" panose="020B0503020204020204" pitchFamily="34" charset="-122"/>
              </a:rPr>
              <a:t>4</a:t>
            </a:r>
            <a:endParaRPr lang="zh-CN" altLang="en-US" sz="3200" dirty="0" smtClean="0">
              <a:solidFill>
                <a:srgbClr val="A2B932"/>
              </a:solidFill>
              <a:latin typeface="微软雅黑" panose="020B0503020204020204" pitchFamily="34" charset="-122"/>
              <a:ea typeface="微软雅黑" panose="020B0503020204020204" pitchFamily="34" charset="-122"/>
            </a:endParaRPr>
          </a:p>
        </p:txBody>
      </p:sp>
      <p:sp>
        <p:nvSpPr>
          <p:cNvPr id="20" name="AutoShape 6"/>
          <p:cNvSpPr>
            <a:spLocks noChangeArrowheads="1"/>
          </p:cNvSpPr>
          <p:nvPr/>
        </p:nvSpPr>
        <p:spPr bwMode="auto">
          <a:xfrm>
            <a:off x="8867847" y="4356734"/>
            <a:ext cx="3102726" cy="453457"/>
          </a:xfrm>
          <a:prstGeom prst="rect">
            <a:avLst/>
          </a:prstGeom>
          <a:noFill/>
        </p:spPr>
        <p:txBody>
          <a:bodyPr wrap="square" rtlCol="0">
            <a:spAutoFit/>
          </a:bodyPr>
          <a:lstStyle/>
          <a:p>
            <a:pPr>
              <a:lnSpc>
                <a:spcPct val="130000"/>
              </a:lnSpc>
            </a:pPr>
            <a:r>
              <a:rPr lang="zh-CN" altLang="en-US" sz="2000" b="1" dirty="0" smtClean="0">
                <a:solidFill>
                  <a:srgbClr val="4C6062"/>
                </a:solidFill>
                <a:latin typeface="微软雅黑" panose="020B0503020204020204" pitchFamily="34" charset="-122"/>
                <a:ea typeface="微软雅黑" panose="020B0503020204020204" pitchFamily="34" charset="-122"/>
                <a:sym typeface="Arial" panose="020B0604020202020204" pitchFamily="34" charset="0"/>
              </a:rPr>
              <a:t>（四）对于教育行政机关</a:t>
            </a:r>
            <a:endParaRPr lang="zh-CN" altLang="en-US" sz="2000" b="1" dirty="0">
              <a:solidFill>
                <a:srgbClr val="4C6062"/>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box(in)">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box(in)">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box(in)">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ox(in)">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autoUpdateAnimBg="0"/>
      <p:bldP spid="39" grpId="0" bldLvl="0" animBg="1" autoUpdateAnimBg="0"/>
      <p:bldP spid="40" grpId="0" bldLvl="0" animBg="1" autoUpdateAnimBg="0"/>
      <p:bldP spid="20"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576278" y="3685482"/>
            <a:ext cx="7445396" cy="614859"/>
          </a:xfrm>
          <a:prstGeom prst="homePlate">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200" dirty="0" smtClean="0">
                <a:latin typeface="微软雅黑" panose="020B0503020204020204" pitchFamily="34" charset="-122"/>
                <a:ea typeface="微软雅黑" panose="020B0503020204020204" pitchFamily="34" charset="-122"/>
              </a:rPr>
              <a:t>                      （</a:t>
            </a:r>
            <a:r>
              <a:rPr lang="zh-CN" altLang="en-US" sz="2200" dirty="0">
                <a:latin typeface="微软雅黑" panose="020B0503020204020204" pitchFamily="34" charset="-122"/>
                <a:ea typeface="微软雅黑" panose="020B0503020204020204" pitchFamily="34" charset="-122"/>
              </a:rPr>
              <a:t>二</a:t>
            </a:r>
            <a:r>
              <a:rPr lang="zh-CN" altLang="en-US" sz="2200" dirty="0" smtClean="0">
                <a:latin typeface="微软雅黑" panose="020B0503020204020204" pitchFamily="34" charset="-122"/>
                <a:ea typeface="微软雅黑" panose="020B0503020204020204" pitchFamily="34" charset="-122"/>
              </a:rPr>
              <a:t>）缺乏完善的行政管理教育体制</a:t>
            </a:r>
            <a:endParaRPr lang="zh-CN" altLang="en-US" sz="2200" dirty="0">
              <a:latin typeface="微软雅黑" panose="020B0503020204020204" pitchFamily="34" charset="-122"/>
              <a:ea typeface="微软雅黑" panose="020B0503020204020204" pitchFamily="34" charset="-122"/>
            </a:endParaRPr>
          </a:p>
        </p:txBody>
      </p:sp>
      <p:sp>
        <p:nvSpPr>
          <p:cNvPr id="16" name="五边形 15"/>
          <p:cNvSpPr/>
          <p:nvPr/>
        </p:nvSpPr>
        <p:spPr>
          <a:xfrm>
            <a:off x="554560" y="5123907"/>
            <a:ext cx="7488832" cy="615340"/>
          </a:xfrm>
          <a:prstGeom prst="homePlate">
            <a:avLst/>
          </a:prstGeom>
          <a:solidFill>
            <a:srgbClr val="F830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200" dirty="0" smtClean="0">
                <a:latin typeface="微软雅黑" panose="020B0503020204020204" pitchFamily="34" charset="-122"/>
                <a:ea typeface="微软雅黑" panose="020B0503020204020204" pitchFamily="34" charset="-122"/>
              </a:rPr>
              <a:t>                 （三）对校园文化及师生关系的重视程度不高</a:t>
            </a:r>
            <a:endParaRPr lang="zh-CN" altLang="en-US" sz="2200" dirty="0">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8043390" y="4005064"/>
            <a:ext cx="1817827" cy="483830"/>
          </a:xfrm>
          <a:prstGeom prst="line">
            <a:avLst/>
          </a:prstGeom>
          <a:ln>
            <a:solidFill>
              <a:srgbClr val="A2B932"/>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8043391" y="4488894"/>
            <a:ext cx="1817826" cy="956330"/>
          </a:xfrm>
          <a:prstGeom prst="line">
            <a:avLst/>
          </a:prstGeom>
          <a:ln>
            <a:solidFill>
              <a:srgbClr val="F83003"/>
            </a:solidFill>
          </a:ln>
        </p:spPr>
        <p:style>
          <a:lnRef idx="1">
            <a:schemeClr val="accent1"/>
          </a:lnRef>
          <a:fillRef idx="0">
            <a:schemeClr val="accent1"/>
          </a:fillRef>
          <a:effectRef idx="0">
            <a:schemeClr val="accent1"/>
          </a:effectRef>
          <a:fontRef idx="minor">
            <a:schemeClr val="tx1"/>
          </a:fontRef>
        </p:style>
      </p:cxnSp>
      <p:sp>
        <p:nvSpPr>
          <p:cNvPr id="23" name="五边形 22"/>
          <p:cNvSpPr/>
          <p:nvPr/>
        </p:nvSpPr>
        <p:spPr>
          <a:xfrm>
            <a:off x="731045" y="2290206"/>
            <a:ext cx="7456362" cy="614859"/>
          </a:xfrm>
          <a:prstGeom prst="homePlate">
            <a:avLst/>
          </a:prstGeom>
          <a:solidFill>
            <a:srgbClr val="235E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dirty="0" smtClean="0">
                <a:latin typeface="微软雅黑" panose="020B0503020204020204" pitchFamily="34" charset="-122"/>
                <a:ea typeface="微软雅黑" panose="020B0503020204020204" pitchFamily="34" charset="-122"/>
              </a:rPr>
              <a:t>（</a:t>
            </a:r>
            <a:r>
              <a:rPr lang="zh-CN" altLang="en-US" sz="2200" dirty="0">
                <a:latin typeface="微软雅黑" panose="020B0503020204020204" pitchFamily="34" charset="-122"/>
                <a:ea typeface="微软雅黑" panose="020B0503020204020204" pitchFamily="34" charset="-122"/>
              </a:rPr>
              <a:t>一</a:t>
            </a:r>
            <a:r>
              <a:rPr lang="zh-CN" altLang="en-US" sz="2200" dirty="0" smtClean="0">
                <a:latin typeface="微软雅黑" panose="020B0503020204020204" pitchFamily="34" charset="-122"/>
                <a:ea typeface="微软雅黑" panose="020B0503020204020204" pitchFamily="34" charset="-122"/>
              </a:rPr>
              <a:t>）小学行政管理效率较低</a:t>
            </a:r>
            <a:endParaRPr lang="zh-CN" altLang="en-US" sz="2200" dirty="0">
              <a:latin typeface="微软雅黑" panose="020B0503020204020204" pitchFamily="34" charset="-122"/>
              <a:ea typeface="微软雅黑" panose="020B0503020204020204" pitchFamily="34" charset="-122"/>
            </a:endParaRPr>
          </a:p>
        </p:txBody>
      </p:sp>
      <p:cxnSp>
        <p:nvCxnSpPr>
          <p:cNvPr id="24" name="直接连接符 23"/>
          <p:cNvCxnSpPr>
            <a:stCxn id="23" idx="3"/>
          </p:cNvCxnSpPr>
          <p:nvPr/>
        </p:nvCxnSpPr>
        <p:spPr>
          <a:xfrm>
            <a:off x="8187407" y="2597636"/>
            <a:ext cx="1673810" cy="1891258"/>
          </a:xfrm>
          <a:prstGeom prst="line">
            <a:avLst/>
          </a:prstGeom>
          <a:ln>
            <a:solidFill>
              <a:srgbClr val="A2B932"/>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1" cstate="print">
            <a:clrChange>
              <a:clrFrom>
                <a:srgbClr val="E7E7E7"/>
              </a:clrFrom>
              <a:clrTo>
                <a:srgbClr val="E7E7E7">
                  <a:alpha val="0"/>
                </a:srgbClr>
              </a:clrTo>
            </a:clrChange>
            <a:extLst>
              <a:ext uri="{28A0092B-C50C-407E-A947-70E740481C1C}">
                <a14:useLocalDpi xmlns:a14="http://schemas.microsoft.com/office/drawing/2010/main" val="0"/>
              </a:ext>
            </a:extLst>
          </a:blip>
          <a:stretch>
            <a:fillRect/>
          </a:stretch>
        </p:blipFill>
        <p:spPr>
          <a:xfrm>
            <a:off x="9375160" y="2567412"/>
            <a:ext cx="2772687" cy="3465858"/>
          </a:xfrm>
          <a:prstGeom prst="rect">
            <a:avLst/>
          </a:prstGeom>
        </p:spPr>
      </p:pic>
      <p:sp>
        <p:nvSpPr>
          <p:cNvPr id="10" name="TextBox 6"/>
          <p:cNvSpPr txBox="1"/>
          <p:nvPr/>
        </p:nvSpPr>
        <p:spPr>
          <a:xfrm>
            <a:off x="331703" y="959326"/>
            <a:ext cx="5350652" cy="452432"/>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smtClean="0">
                <a:solidFill>
                  <a:srgbClr val="FFFFFF"/>
                </a:solidFill>
              </a:rPr>
              <a:t>（三）小学教育行政管理存在的问题</a:t>
            </a:r>
            <a:endParaRPr lang="zh-CN" altLang="en-US" sz="1800" b="0" dirty="0">
              <a:solidFill>
                <a:srgbClr val="FFFFFF"/>
              </a:solidFill>
            </a:endParaRPr>
          </a:p>
        </p:txBody>
      </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3" name="文本框 2"/>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9"/>
          <p:cNvSpPr/>
          <p:nvPr/>
        </p:nvSpPr>
        <p:spPr bwMode="auto">
          <a:xfrm>
            <a:off x="344884" y="1891446"/>
            <a:ext cx="3320662" cy="3666067"/>
          </a:xfrm>
          <a:custGeom>
            <a:avLst/>
            <a:gdLst>
              <a:gd name="T0" fmla="*/ 136 w 1004"/>
              <a:gd name="T1" fmla="*/ 323 h 1109"/>
              <a:gd name="T2" fmla="*/ 76 w 1004"/>
              <a:gd name="T3" fmla="*/ 394 h 1109"/>
              <a:gd name="T4" fmla="*/ 6 w 1004"/>
              <a:gd name="T5" fmla="*/ 570 h 1109"/>
              <a:gd name="T6" fmla="*/ 2 w 1004"/>
              <a:gd name="T7" fmla="*/ 600 h 1109"/>
              <a:gd name="T8" fmla="*/ 2 w 1004"/>
              <a:gd name="T9" fmla="*/ 606 h 1109"/>
              <a:gd name="T10" fmla="*/ 2 w 1004"/>
              <a:gd name="T11" fmla="*/ 608 h 1109"/>
              <a:gd name="T12" fmla="*/ 0 w 1004"/>
              <a:gd name="T13" fmla="*/ 630 h 1109"/>
              <a:gd name="T14" fmla="*/ 12 w 1004"/>
              <a:gd name="T15" fmla="*/ 742 h 1109"/>
              <a:gd name="T16" fmla="*/ 100 w 1004"/>
              <a:gd name="T17" fmla="*/ 926 h 1109"/>
              <a:gd name="T18" fmla="*/ 280 w 1004"/>
              <a:gd name="T19" fmla="*/ 1066 h 1109"/>
              <a:gd name="T20" fmla="*/ 461 w 1004"/>
              <a:gd name="T21" fmla="*/ 1108 h 1109"/>
              <a:gd name="T22" fmla="*/ 475 w 1004"/>
              <a:gd name="T23" fmla="*/ 1109 h 1109"/>
              <a:gd name="T24" fmla="*/ 501 w 1004"/>
              <a:gd name="T25" fmla="*/ 1109 h 1109"/>
              <a:gd name="T26" fmla="*/ 525 w 1004"/>
              <a:gd name="T27" fmla="*/ 1107 h 1109"/>
              <a:gd name="T28" fmla="*/ 871 w 1004"/>
              <a:gd name="T29" fmla="*/ 930 h 1109"/>
              <a:gd name="T30" fmla="*/ 990 w 1004"/>
              <a:gd name="T31" fmla="*/ 694 h 1109"/>
              <a:gd name="T32" fmla="*/ 999 w 1004"/>
              <a:gd name="T33" fmla="*/ 645 h 1109"/>
              <a:gd name="T34" fmla="*/ 1002 w 1004"/>
              <a:gd name="T35" fmla="*/ 613 h 1109"/>
              <a:gd name="T36" fmla="*/ 1002 w 1004"/>
              <a:gd name="T37" fmla="*/ 608 h 1109"/>
              <a:gd name="T38" fmla="*/ 1002 w 1004"/>
              <a:gd name="T39" fmla="*/ 602 h 1109"/>
              <a:gd name="T40" fmla="*/ 1003 w 1004"/>
              <a:gd name="T41" fmla="*/ 584 h 1109"/>
              <a:gd name="T42" fmla="*/ 1004 w 1004"/>
              <a:gd name="T43" fmla="*/ 580 h 1109"/>
              <a:gd name="T44" fmla="*/ 1003 w 1004"/>
              <a:gd name="T45" fmla="*/ 566 h 1109"/>
              <a:gd name="T46" fmla="*/ 1003 w 1004"/>
              <a:gd name="T47" fmla="*/ 553 h 1109"/>
              <a:gd name="T48" fmla="*/ 1003 w 1004"/>
              <a:gd name="T49" fmla="*/ 548 h 1109"/>
              <a:gd name="T50" fmla="*/ 999 w 1004"/>
              <a:gd name="T51" fmla="*/ 501 h 1109"/>
              <a:gd name="T52" fmla="*/ 994 w 1004"/>
              <a:gd name="T53" fmla="*/ 470 h 1109"/>
              <a:gd name="T54" fmla="*/ 884 w 1004"/>
              <a:gd name="T55" fmla="*/ 227 h 1109"/>
              <a:gd name="T56" fmla="*/ 588 w 1004"/>
              <a:gd name="T57" fmla="*/ 24 h 1109"/>
              <a:gd name="T58" fmla="*/ 458 w 1004"/>
              <a:gd name="T59" fmla="*/ 1 h 1109"/>
              <a:gd name="T60" fmla="*/ 449 w 1004"/>
              <a:gd name="T61" fmla="*/ 376 h 1109"/>
              <a:gd name="T62" fmla="*/ 463 w 1004"/>
              <a:gd name="T63" fmla="*/ 374 h 1109"/>
              <a:gd name="T64" fmla="*/ 569 w 1004"/>
              <a:gd name="T65" fmla="*/ 389 h 1109"/>
              <a:gd name="T66" fmla="*/ 711 w 1004"/>
              <a:gd name="T67" fmla="*/ 525 h 1109"/>
              <a:gd name="T68" fmla="*/ 719 w 1004"/>
              <a:gd name="T69" fmla="*/ 547 h 1109"/>
              <a:gd name="T70" fmla="*/ 726 w 1004"/>
              <a:gd name="T71" fmla="*/ 569 h 1109"/>
              <a:gd name="T72" fmla="*/ 730 w 1004"/>
              <a:gd name="T73" fmla="*/ 584 h 1109"/>
              <a:gd name="T74" fmla="*/ 731 w 1004"/>
              <a:gd name="T75" fmla="*/ 588 h 1109"/>
              <a:gd name="T76" fmla="*/ 732 w 1004"/>
              <a:gd name="T77" fmla="*/ 590 h 1109"/>
              <a:gd name="T78" fmla="*/ 734 w 1004"/>
              <a:gd name="T79" fmla="*/ 609 h 1109"/>
              <a:gd name="T80" fmla="*/ 734 w 1004"/>
              <a:gd name="T81" fmla="*/ 608 h 1109"/>
              <a:gd name="T82" fmla="*/ 734 w 1004"/>
              <a:gd name="T83" fmla="*/ 610 h 1109"/>
              <a:gd name="T84" fmla="*/ 735 w 1004"/>
              <a:gd name="T85" fmla="*/ 627 h 1109"/>
              <a:gd name="T86" fmla="*/ 735 w 1004"/>
              <a:gd name="T87" fmla="*/ 653 h 1109"/>
              <a:gd name="T88" fmla="*/ 693 w 1004"/>
              <a:gd name="T89" fmla="*/ 794 h 1109"/>
              <a:gd name="T90" fmla="*/ 682 w 1004"/>
              <a:gd name="T91" fmla="*/ 810 h 1109"/>
              <a:gd name="T92" fmla="*/ 643 w 1004"/>
              <a:gd name="T93" fmla="*/ 856 h 1109"/>
              <a:gd name="T94" fmla="*/ 499 w 1004"/>
              <a:gd name="T95" fmla="*/ 937 h 1109"/>
              <a:gd name="T96" fmla="*/ 484 w 1004"/>
              <a:gd name="T97" fmla="*/ 940 h 1109"/>
              <a:gd name="T98" fmla="*/ 470 w 1004"/>
              <a:gd name="T99" fmla="*/ 943 h 1109"/>
              <a:gd name="T100" fmla="*/ 457 w 1004"/>
              <a:gd name="T101" fmla="*/ 945 h 1109"/>
              <a:gd name="T102" fmla="*/ 328 w 1004"/>
              <a:gd name="T103" fmla="*/ 937 h 1109"/>
              <a:gd name="T104" fmla="*/ 178 w 1004"/>
              <a:gd name="T105" fmla="*/ 855 h 1109"/>
              <a:gd name="T106" fmla="*/ 84 w 1004"/>
              <a:gd name="T107" fmla="*/ 720 h 1109"/>
              <a:gd name="T108" fmla="*/ 59 w 1004"/>
              <a:gd name="T109" fmla="*/ 629 h 1109"/>
              <a:gd name="T110" fmla="*/ 56 w 1004"/>
              <a:gd name="T111" fmla="*/ 607 h 1109"/>
              <a:gd name="T112" fmla="*/ 56 w 1004"/>
              <a:gd name="T113" fmla="*/ 606 h 1109"/>
              <a:gd name="T114" fmla="*/ 56 w 1004"/>
              <a:gd name="T115" fmla="*/ 601 h 1109"/>
              <a:gd name="T116" fmla="*/ 55 w 1004"/>
              <a:gd name="T117" fmla="*/ 574 h 1109"/>
              <a:gd name="T118" fmla="*/ 93 w 1004"/>
              <a:gd name="T119" fmla="*/ 404 h 1109"/>
              <a:gd name="T120" fmla="*/ 140 w 1004"/>
              <a:gd name="T121" fmla="*/ 327 h 1109"/>
              <a:gd name="T122" fmla="*/ 141 w 1004"/>
              <a:gd name="T123" fmla="*/ 319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04" h="1109">
                <a:moveTo>
                  <a:pt x="141" y="319"/>
                </a:moveTo>
                <a:cubicBezTo>
                  <a:pt x="141" y="319"/>
                  <a:pt x="140" y="320"/>
                  <a:pt x="136" y="323"/>
                </a:cubicBezTo>
                <a:cubicBezTo>
                  <a:pt x="133" y="327"/>
                  <a:pt x="128" y="331"/>
                  <a:pt x="123" y="337"/>
                </a:cubicBezTo>
                <a:cubicBezTo>
                  <a:pt x="111" y="349"/>
                  <a:pt x="94" y="368"/>
                  <a:pt x="76" y="394"/>
                </a:cubicBezTo>
                <a:cubicBezTo>
                  <a:pt x="58" y="421"/>
                  <a:pt x="38" y="456"/>
                  <a:pt x="24" y="499"/>
                </a:cubicBezTo>
                <a:cubicBezTo>
                  <a:pt x="16" y="521"/>
                  <a:pt x="10" y="545"/>
                  <a:pt x="6" y="570"/>
                </a:cubicBezTo>
                <a:cubicBezTo>
                  <a:pt x="5" y="577"/>
                  <a:pt x="4" y="583"/>
                  <a:pt x="3" y="590"/>
                </a:cubicBezTo>
                <a:cubicBezTo>
                  <a:pt x="3" y="593"/>
                  <a:pt x="3" y="597"/>
                  <a:pt x="2" y="600"/>
                </a:cubicBezTo>
                <a:cubicBezTo>
                  <a:pt x="2" y="605"/>
                  <a:pt x="2" y="605"/>
                  <a:pt x="2" y="605"/>
                </a:cubicBezTo>
                <a:cubicBezTo>
                  <a:pt x="2" y="606"/>
                  <a:pt x="2" y="606"/>
                  <a:pt x="2" y="606"/>
                </a:cubicBezTo>
                <a:cubicBezTo>
                  <a:pt x="2" y="607"/>
                  <a:pt x="2" y="607"/>
                  <a:pt x="2" y="607"/>
                </a:cubicBezTo>
                <a:cubicBezTo>
                  <a:pt x="2" y="606"/>
                  <a:pt x="2" y="608"/>
                  <a:pt x="2" y="608"/>
                </a:cubicBezTo>
                <a:cubicBezTo>
                  <a:pt x="1" y="611"/>
                  <a:pt x="1" y="611"/>
                  <a:pt x="1" y="611"/>
                </a:cubicBezTo>
                <a:cubicBezTo>
                  <a:pt x="1" y="617"/>
                  <a:pt x="1" y="624"/>
                  <a:pt x="0" y="630"/>
                </a:cubicBezTo>
                <a:cubicBezTo>
                  <a:pt x="0" y="637"/>
                  <a:pt x="0" y="645"/>
                  <a:pt x="0" y="652"/>
                </a:cubicBezTo>
                <a:cubicBezTo>
                  <a:pt x="1" y="681"/>
                  <a:pt x="5" y="712"/>
                  <a:pt x="12" y="742"/>
                </a:cubicBezTo>
                <a:cubicBezTo>
                  <a:pt x="19" y="773"/>
                  <a:pt x="29" y="805"/>
                  <a:pt x="44" y="836"/>
                </a:cubicBezTo>
                <a:cubicBezTo>
                  <a:pt x="59" y="867"/>
                  <a:pt x="77" y="897"/>
                  <a:pt x="100" y="926"/>
                </a:cubicBezTo>
                <a:cubicBezTo>
                  <a:pt x="122" y="954"/>
                  <a:pt x="149" y="981"/>
                  <a:pt x="179" y="1005"/>
                </a:cubicBezTo>
                <a:cubicBezTo>
                  <a:pt x="210" y="1029"/>
                  <a:pt x="244" y="1049"/>
                  <a:pt x="280" y="1066"/>
                </a:cubicBezTo>
                <a:cubicBezTo>
                  <a:pt x="317" y="1082"/>
                  <a:pt x="357" y="1095"/>
                  <a:pt x="398" y="1102"/>
                </a:cubicBezTo>
                <a:cubicBezTo>
                  <a:pt x="419" y="1105"/>
                  <a:pt x="440" y="1108"/>
                  <a:pt x="461" y="1108"/>
                </a:cubicBezTo>
                <a:cubicBezTo>
                  <a:pt x="468" y="1109"/>
                  <a:pt x="468" y="1109"/>
                  <a:pt x="468" y="1109"/>
                </a:cubicBezTo>
                <a:cubicBezTo>
                  <a:pt x="470" y="1109"/>
                  <a:pt x="472" y="1109"/>
                  <a:pt x="475" y="1109"/>
                </a:cubicBezTo>
                <a:cubicBezTo>
                  <a:pt x="493" y="1109"/>
                  <a:pt x="493" y="1109"/>
                  <a:pt x="493" y="1109"/>
                </a:cubicBezTo>
                <a:cubicBezTo>
                  <a:pt x="495" y="1109"/>
                  <a:pt x="498" y="1109"/>
                  <a:pt x="501" y="1109"/>
                </a:cubicBezTo>
                <a:cubicBezTo>
                  <a:pt x="509" y="1108"/>
                  <a:pt x="509" y="1108"/>
                  <a:pt x="509" y="1108"/>
                </a:cubicBezTo>
                <a:cubicBezTo>
                  <a:pt x="525" y="1107"/>
                  <a:pt x="525" y="1107"/>
                  <a:pt x="525" y="1107"/>
                </a:cubicBezTo>
                <a:cubicBezTo>
                  <a:pt x="568" y="1103"/>
                  <a:pt x="611" y="1094"/>
                  <a:pt x="653" y="1079"/>
                </a:cubicBezTo>
                <a:cubicBezTo>
                  <a:pt x="736" y="1050"/>
                  <a:pt x="812" y="998"/>
                  <a:pt x="871" y="930"/>
                </a:cubicBezTo>
                <a:cubicBezTo>
                  <a:pt x="900" y="896"/>
                  <a:pt x="925" y="859"/>
                  <a:pt x="946" y="819"/>
                </a:cubicBezTo>
                <a:cubicBezTo>
                  <a:pt x="966" y="779"/>
                  <a:pt x="980" y="737"/>
                  <a:pt x="990" y="694"/>
                </a:cubicBezTo>
                <a:cubicBezTo>
                  <a:pt x="993" y="683"/>
                  <a:pt x="994" y="672"/>
                  <a:pt x="996" y="661"/>
                </a:cubicBezTo>
                <a:cubicBezTo>
                  <a:pt x="997" y="656"/>
                  <a:pt x="998" y="651"/>
                  <a:pt x="999" y="645"/>
                </a:cubicBezTo>
                <a:cubicBezTo>
                  <a:pt x="999" y="640"/>
                  <a:pt x="1000" y="634"/>
                  <a:pt x="1001" y="629"/>
                </a:cubicBezTo>
                <a:cubicBezTo>
                  <a:pt x="1001" y="624"/>
                  <a:pt x="1001" y="618"/>
                  <a:pt x="1002" y="613"/>
                </a:cubicBezTo>
                <a:cubicBezTo>
                  <a:pt x="1002" y="609"/>
                  <a:pt x="1002" y="609"/>
                  <a:pt x="1002" y="609"/>
                </a:cubicBezTo>
                <a:cubicBezTo>
                  <a:pt x="1002" y="608"/>
                  <a:pt x="1002" y="608"/>
                  <a:pt x="1002" y="608"/>
                </a:cubicBezTo>
                <a:cubicBezTo>
                  <a:pt x="1002" y="611"/>
                  <a:pt x="1002" y="603"/>
                  <a:pt x="1002" y="604"/>
                </a:cubicBezTo>
                <a:cubicBezTo>
                  <a:pt x="1002" y="602"/>
                  <a:pt x="1002" y="602"/>
                  <a:pt x="1002" y="602"/>
                </a:cubicBezTo>
                <a:cubicBezTo>
                  <a:pt x="1003" y="596"/>
                  <a:pt x="1003" y="596"/>
                  <a:pt x="1003" y="596"/>
                </a:cubicBezTo>
                <a:cubicBezTo>
                  <a:pt x="1003" y="592"/>
                  <a:pt x="1003" y="588"/>
                  <a:pt x="1003" y="584"/>
                </a:cubicBezTo>
                <a:cubicBezTo>
                  <a:pt x="1004" y="582"/>
                  <a:pt x="1004" y="582"/>
                  <a:pt x="1004" y="582"/>
                </a:cubicBezTo>
                <a:cubicBezTo>
                  <a:pt x="1004" y="580"/>
                  <a:pt x="1004" y="580"/>
                  <a:pt x="1004" y="580"/>
                </a:cubicBezTo>
                <a:cubicBezTo>
                  <a:pt x="1004" y="575"/>
                  <a:pt x="1004" y="575"/>
                  <a:pt x="1004" y="575"/>
                </a:cubicBezTo>
                <a:cubicBezTo>
                  <a:pt x="1003" y="566"/>
                  <a:pt x="1003" y="566"/>
                  <a:pt x="1003" y="566"/>
                </a:cubicBezTo>
                <a:cubicBezTo>
                  <a:pt x="1003" y="557"/>
                  <a:pt x="1003" y="557"/>
                  <a:pt x="1003" y="557"/>
                </a:cubicBezTo>
                <a:cubicBezTo>
                  <a:pt x="1003" y="553"/>
                  <a:pt x="1003" y="553"/>
                  <a:pt x="1003" y="553"/>
                </a:cubicBezTo>
                <a:cubicBezTo>
                  <a:pt x="1003" y="550"/>
                  <a:pt x="1003" y="550"/>
                  <a:pt x="1003" y="550"/>
                </a:cubicBezTo>
                <a:cubicBezTo>
                  <a:pt x="1003" y="548"/>
                  <a:pt x="1003" y="548"/>
                  <a:pt x="1003" y="548"/>
                </a:cubicBezTo>
                <a:cubicBezTo>
                  <a:pt x="1003" y="543"/>
                  <a:pt x="1002" y="538"/>
                  <a:pt x="1002" y="532"/>
                </a:cubicBezTo>
                <a:cubicBezTo>
                  <a:pt x="1001" y="522"/>
                  <a:pt x="1000" y="511"/>
                  <a:pt x="999" y="501"/>
                </a:cubicBezTo>
                <a:cubicBezTo>
                  <a:pt x="998" y="495"/>
                  <a:pt x="997" y="490"/>
                  <a:pt x="996" y="485"/>
                </a:cubicBezTo>
                <a:cubicBezTo>
                  <a:pt x="996" y="480"/>
                  <a:pt x="995" y="475"/>
                  <a:pt x="994" y="470"/>
                </a:cubicBezTo>
                <a:cubicBezTo>
                  <a:pt x="992" y="459"/>
                  <a:pt x="989" y="449"/>
                  <a:pt x="987" y="439"/>
                </a:cubicBezTo>
                <a:cubicBezTo>
                  <a:pt x="967" y="358"/>
                  <a:pt x="930" y="286"/>
                  <a:pt x="884" y="227"/>
                </a:cubicBezTo>
                <a:cubicBezTo>
                  <a:pt x="839" y="169"/>
                  <a:pt x="786" y="123"/>
                  <a:pt x="734" y="91"/>
                </a:cubicBezTo>
                <a:cubicBezTo>
                  <a:pt x="682" y="58"/>
                  <a:pt x="631" y="37"/>
                  <a:pt x="588" y="24"/>
                </a:cubicBezTo>
                <a:cubicBezTo>
                  <a:pt x="545" y="12"/>
                  <a:pt x="509" y="6"/>
                  <a:pt x="485" y="3"/>
                </a:cubicBezTo>
                <a:cubicBezTo>
                  <a:pt x="473" y="2"/>
                  <a:pt x="464" y="1"/>
                  <a:pt x="458" y="1"/>
                </a:cubicBezTo>
                <a:cubicBezTo>
                  <a:pt x="452" y="0"/>
                  <a:pt x="449" y="0"/>
                  <a:pt x="449" y="0"/>
                </a:cubicBezTo>
                <a:cubicBezTo>
                  <a:pt x="449" y="376"/>
                  <a:pt x="449" y="376"/>
                  <a:pt x="449" y="376"/>
                </a:cubicBezTo>
                <a:cubicBezTo>
                  <a:pt x="449" y="376"/>
                  <a:pt x="450" y="375"/>
                  <a:pt x="452" y="375"/>
                </a:cubicBezTo>
                <a:cubicBezTo>
                  <a:pt x="455" y="375"/>
                  <a:pt x="458" y="374"/>
                  <a:pt x="463" y="374"/>
                </a:cubicBezTo>
                <a:cubicBezTo>
                  <a:pt x="473" y="373"/>
                  <a:pt x="487" y="373"/>
                  <a:pt x="504" y="374"/>
                </a:cubicBezTo>
                <a:cubicBezTo>
                  <a:pt x="522" y="376"/>
                  <a:pt x="544" y="380"/>
                  <a:pt x="569" y="389"/>
                </a:cubicBezTo>
                <a:cubicBezTo>
                  <a:pt x="593" y="399"/>
                  <a:pt x="620" y="414"/>
                  <a:pt x="645" y="436"/>
                </a:cubicBezTo>
                <a:cubicBezTo>
                  <a:pt x="670" y="458"/>
                  <a:pt x="694" y="488"/>
                  <a:pt x="711" y="525"/>
                </a:cubicBezTo>
                <a:cubicBezTo>
                  <a:pt x="713" y="530"/>
                  <a:pt x="715" y="535"/>
                  <a:pt x="717" y="539"/>
                </a:cubicBezTo>
                <a:cubicBezTo>
                  <a:pt x="718" y="542"/>
                  <a:pt x="719" y="544"/>
                  <a:pt x="719" y="547"/>
                </a:cubicBezTo>
                <a:cubicBezTo>
                  <a:pt x="720" y="549"/>
                  <a:pt x="721" y="552"/>
                  <a:pt x="722" y="554"/>
                </a:cubicBezTo>
                <a:cubicBezTo>
                  <a:pt x="723" y="559"/>
                  <a:pt x="725" y="564"/>
                  <a:pt x="726" y="569"/>
                </a:cubicBezTo>
                <a:cubicBezTo>
                  <a:pt x="727" y="572"/>
                  <a:pt x="728" y="575"/>
                  <a:pt x="728" y="577"/>
                </a:cubicBezTo>
                <a:cubicBezTo>
                  <a:pt x="730" y="584"/>
                  <a:pt x="730" y="584"/>
                  <a:pt x="730" y="584"/>
                </a:cubicBezTo>
                <a:cubicBezTo>
                  <a:pt x="731" y="587"/>
                  <a:pt x="731" y="587"/>
                  <a:pt x="731" y="587"/>
                </a:cubicBezTo>
                <a:cubicBezTo>
                  <a:pt x="731" y="588"/>
                  <a:pt x="731" y="588"/>
                  <a:pt x="731" y="588"/>
                </a:cubicBezTo>
                <a:cubicBezTo>
                  <a:pt x="731" y="589"/>
                  <a:pt x="731" y="589"/>
                  <a:pt x="731" y="589"/>
                </a:cubicBezTo>
                <a:cubicBezTo>
                  <a:pt x="731" y="589"/>
                  <a:pt x="732" y="590"/>
                  <a:pt x="732" y="590"/>
                </a:cubicBezTo>
                <a:cubicBezTo>
                  <a:pt x="732" y="595"/>
                  <a:pt x="732" y="599"/>
                  <a:pt x="733" y="603"/>
                </a:cubicBezTo>
                <a:cubicBezTo>
                  <a:pt x="734" y="609"/>
                  <a:pt x="734" y="609"/>
                  <a:pt x="734" y="609"/>
                </a:cubicBezTo>
                <a:cubicBezTo>
                  <a:pt x="734" y="610"/>
                  <a:pt x="734" y="610"/>
                  <a:pt x="734" y="610"/>
                </a:cubicBezTo>
                <a:cubicBezTo>
                  <a:pt x="734" y="611"/>
                  <a:pt x="734" y="604"/>
                  <a:pt x="734" y="608"/>
                </a:cubicBezTo>
                <a:cubicBezTo>
                  <a:pt x="734" y="608"/>
                  <a:pt x="734" y="608"/>
                  <a:pt x="734" y="608"/>
                </a:cubicBezTo>
                <a:cubicBezTo>
                  <a:pt x="734" y="610"/>
                  <a:pt x="734" y="610"/>
                  <a:pt x="734" y="610"/>
                </a:cubicBezTo>
                <a:cubicBezTo>
                  <a:pt x="734" y="613"/>
                  <a:pt x="734" y="616"/>
                  <a:pt x="735" y="619"/>
                </a:cubicBezTo>
                <a:cubicBezTo>
                  <a:pt x="735" y="622"/>
                  <a:pt x="735" y="624"/>
                  <a:pt x="735" y="627"/>
                </a:cubicBezTo>
                <a:cubicBezTo>
                  <a:pt x="735" y="630"/>
                  <a:pt x="735" y="633"/>
                  <a:pt x="736" y="636"/>
                </a:cubicBezTo>
                <a:cubicBezTo>
                  <a:pt x="736" y="642"/>
                  <a:pt x="736" y="647"/>
                  <a:pt x="735" y="653"/>
                </a:cubicBezTo>
                <a:cubicBezTo>
                  <a:pt x="734" y="677"/>
                  <a:pt x="731" y="701"/>
                  <a:pt x="724" y="724"/>
                </a:cubicBezTo>
                <a:cubicBezTo>
                  <a:pt x="716" y="748"/>
                  <a:pt x="706" y="772"/>
                  <a:pt x="693" y="794"/>
                </a:cubicBezTo>
                <a:cubicBezTo>
                  <a:pt x="688" y="802"/>
                  <a:pt x="688" y="802"/>
                  <a:pt x="688" y="802"/>
                </a:cubicBezTo>
                <a:cubicBezTo>
                  <a:pt x="686" y="805"/>
                  <a:pt x="684" y="807"/>
                  <a:pt x="682" y="810"/>
                </a:cubicBezTo>
                <a:cubicBezTo>
                  <a:pt x="678" y="816"/>
                  <a:pt x="674" y="821"/>
                  <a:pt x="670" y="826"/>
                </a:cubicBezTo>
                <a:cubicBezTo>
                  <a:pt x="662" y="836"/>
                  <a:pt x="653" y="847"/>
                  <a:pt x="643" y="856"/>
                </a:cubicBezTo>
                <a:cubicBezTo>
                  <a:pt x="624" y="875"/>
                  <a:pt x="602" y="891"/>
                  <a:pt x="577" y="905"/>
                </a:cubicBezTo>
                <a:cubicBezTo>
                  <a:pt x="553" y="919"/>
                  <a:pt x="527" y="929"/>
                  <a:pt x="499" y="937"/>
                </a:cubicBezTo>
                <a:cubicBezTo>
                  <a:pt x="489" y="939"/>
                  <a:pt x="489" y="939"/>
                  <a:pt x="489" y="939"/>
                </a:cubicBezTo>
                <a:cubicBezTo>
                  <a:pt x="484" y="940"/>
                  <a:pt x="484" y="940"/>
                  <a:pt x="484" y="940"/>
                </a:cubicBezTo>
                <a:cubicBezTo>
                  <a:pt x="482" y="941"/>
                  <a:pt x="481" y="941"/>
                  <a:pt x="479" y="941"/>
                </a:cubicBezTo>
                <a:cubicBezTo>
                  <a:pt x="470" y="943"/>
                  <a:pt x="470" y="943"/>
                  <a:pt x="470" y="943"/>
                </a:cubicBezTo>
                <a:cubicBezTo>
                  <a:pt x="468" y="944"/>
                  <a:pt x="466" y="944"/>
                  <a:pt x="464" y="944"/>
                </a:cubicBezTo>
                <a:cubicBezTo>
                  <a:pt x="457" y="945"/>
                  <a:pt x="457" y="945"/>
                  <a:pt x="457" y="945"/>
                </a:cubicBezTo>
                <a:cubicBezTo>
                  <a:pt x="443" y="947"/>
                  <a:pt x="428" y="947"/>
                  <a:pt x="414" y="948"/>
                </a:cubicBezTo>
                <a:cubicBezTo>
                  <a:pt x="385" y="947"/>
                  <a:pt x="356" y="944"/>
                  <a:pt x="328" y="937"/>
                </a:cubicBezTo>
                <a:cubicBezTo>
                  <a:pt x="300" y="929"/>
                  <a:pt x="273" y="918"/>
                  <a:pt x="247" y="905"/>
                </a:cubicBezTo>
                <a:cubicBezTo>
                  <a:pt x="222" y="891"/>
                  <a:pt x="199" y="874"/>
                  <a:pt x="178" y="855"/>
                </a:cubicBezTo>
                <a:cubicBezTo>
                  <a:pt x="157" y="835"/>
                  <a:pt x="138" y="814"/>
                  <a:pt x="122" y="791"/>
                </a:cubicBezTo>
                <a:cubicBezTo>
                  <a:pt x="107" y="769"/>
                  <a:pt x="94" y="745"/>
                  <a:pt x="84" y="720"/>
                </a:cubicBezTo>
                <a:cubicBezTo>
                  <a:pt x="74" y="696"/>
                  <a:pt x="66" y="671"/>
                  <a:pt x="62" y="646"/>
                </a:cubicBezTo>
                <a:cubicBezTo>
                  <a:pt x="61" y="640"/>
                  <a:pt x="60" y="634"/>
                  <a:pt x="59" y="629"/>
                </a:cubicBezTo>
                <a:cubicBezTo>
                  <a:pt x="58" y="622"/>
                  <a:pt x="57" y="616"/>
                  <a:pt x="57" y="609"/>
                </a:cubicBezTo>
                <a:cubicBezTo>
                  <a:pt x="56" y="607"/>
                  <a:pt x="56" y="607"/>
                  <a:pt x="56" y="607"/>
                </a:cubicBezTo>
                <a:cubicBezTo>
                  <a:pt x="56" y="606"/>
                  <a:pt x="56" y="608"/>
                  <a:pt x="56" y="607"/>
                </a:cubicBezTo>
                <a:cubicBezTo>
                  <a:pt x="56" y="606"/>
                  <a:pt x="56" y="606"/>
                  <a:pt x="56" y="606"/>
                </a:cubicBezTo>
                <a:cubicBezTo>
                  <a:pt x="56" y="605"/>
                  <a:pt x="56" y="605"/>
                  <a:pt x="56" y="605"/>
                </a:cubicBezTo>
                <a:cubicBezTo>
                  <a:pt x="56" y="601"/>
                  <a:pt x="56" y="601"/>
                  <a:pt x="56" y="601"/>
                </a:cubicBezTo>
                <a:cubicBezTo>
                  <a:pt x="56" y="598"/>
                  <a:pt x="56" y="595"/>
                  <a:pt x="56" y="592"/>
                </a:cubicBezTo>
                <a:cubicBezTo>
                  <a:pt x="55" y="586"/>
                  <a:pt x="55" y="580"/>
                  <a:pt x="55" y="574"/>
                </a:cubicBezTo>
                <a:cubicBezTo>
                  <a:pt x="55" y="551"/>
                  <a:pt x="57" y="529"/>
                  <a:pt x="60" y="508"/>
                </a:cubicBezTo>
                <a:cubicBezTo>
                  <a:pt x="67" y="467"/>
                  <a:pt x="80" y="432"/>
                  <a:pt x="93" y="404"/>
                </a:cubicBezTo>
                <a:cubicBezTo>
                  <a:pt x="106" y="376"/>
                  <a:pt x="119" y="356"/>
                  <a:pt x="129" y="342"/>
                </a:cubicBezTo>
                <a:cubicBezTo>
                  <a:pt x="133" y="335"/>
                  <a:pt x="137" y="330"/>
                  <a:pt x="140" y="327"/>
                </a:cubicBezTo>
                <a:cubicBezTo>
                  <a:pt x="143" y="323"/>
                  <a:pt x="144" y="321"/>
                  <a:pt x="144" y="321"/>
                </a:cubicBezTo>
                <a:lnTo>
                  <a:pt x="141" y="319"/>
                </a:lnTo>
                <a:close/>
              </a:path>
            </a:pathLst>
          </a:custGeom>
          <a:solidFill>
            <a:srgbClr val="0066FF"/>
          </a:solidFill>
          <a:ln>
            <a:noFill/>
          </a:ln>
        </p:spPr>
        <p:txBody>
          <a:bodyPr lIns="121954" tIns="60977" rIns="121954" bIns="60977"/>
          <a:lstStyle/>
          <a:p>
            <a:endParaRPr lang="zh-CN" altLang="en-US" sz="2100"/>
          </a:p>
        </p:txBody>
      </p:sp>
      <p:sp>
        <p:nvSpPr>
          <p:cNvPr id="48" name="Freeform 10"/>
          <p:cNvSpPr/>
          <p:nvPr/>
        </p:nvSpPr>
        <p:spPr bwMode="auto">
          <a:xfrm>
            <a:off x="330060" y="2431196"/>
            <a:ext cx="3403256" cy="3168651"/>
          </a:xfrm>
          <a:custGeom>
            <a:avLst/>
            <a:gdLst>
              <a:gd name="T0" fmla="*/ 129 w 1029"/>
              <a:gd name="T1" fmla="*/ 171 h 959"/>
              <a:gd name="T2" fmla="*/ 74 w 1029"/>
              <a:gd name="T3" fmla="*/ 237 h 959"/>
              <a:gd name="T4" fmla="*/ 58 w 1029"/>
              <a:gd name="T5" fmla="*/ 263 h 959"/>
              <a:gd name="T6" fmla="*/ 42 w 1029"/>
              <a:gd name="T7" fmla="*/ 294 h 959"/>
              <a:gd name="T8" fmla="*/ 15 w 1029"/>
              <a:gd name="T9" fmla="*/ 367 h 959"/>
              <a:gd name="T10" fmla="*/ 2 w 1029"/>
              <a:gd name="T11" fmla="*/ 437 h 959"/>
              <a:gd name="T12" fmla="*/ 1 w 1029"/>
              <a:gd name="T13" fmla="*/ 445 h 959"/>
              <a:gd name="T14" fmla="*/ 1 w 1029"/>
              <a:gd name="T15" fmla="*/ 456 h 959"/>
              <a:gd name="T16" fmla="*/ 0 w 1029"/>
              <a:gd name="T17" fmla="*/ 469 h 959"/>
              <a:gd name="T18" fmla="*/ 0 w 1029"/>
              <a:gd name="T19" fmla="*/ 495 h 959"/>
              <a:gd name="T20" fmla="*/ 97 w 1029"/>
              <a:gd name="T21" fmla="*/ 767 h 959"/>
              <a:gd name="T22" fmla="*/ 386 w 1029"/>
              <a:gd name="T23" fmla="*/ 948 h 959"/>
              <a:gd name="T24" fmla="*/ 427 w 1029"/>
              <a:gd name="T25" fmla="*/ 955 h 959"/>
              <a:gd name="T26" fmla="*/ 452 w 1029"/>
              <a:gd name="T27" fmla="*/ 957 h 959"/>
              <a:gd name="T28" fmla="*/ 457 w 1029"/>
              <a:gd name="T29" fmla="*/ 957 h 959"/>
              <a:gd name="T30" fmla="*/ 505 w 1029"/>
              <a:gd name="T31" fmla="*/ 959 h 959"/>
              <a:gd name="T32" fmla="*/ 555 w 1029"/>
              <a:gd name="T33" fmla="*/ 955 h 959"/>
              <a:gd name="T34" fmla="*/ 796 w 1029"/>
              <a:gd name="T35" fmla="*/ 861 h 959"/>
              <a:gd name="T36" fmla="*/ 1022 w 1029"/>
              <a:gd name="T37" fmla="*/ 495 h 959"/>
              <a:gd name="T38" fmla="*/ 1027 w 1029"/>
              <a:gd name="T39" fmla="*/ 440 h 959"/>
              <a:gd name="T40" fmla="*/ 1028 w 1029"/>
              <a:gd name="T41" fmla="*/ 436 h 959"/>
              <a:gd name="T42" fmla="*/ 1029 w 1029"/>
              <a:gd name="T43" fmla="*/ 418 h 959"/>
              <a:gd name="T44" fmla="*/ 1029 w 1029"/>
              <a:gd name="T45" fmla="*/ 398 h 959"/>
              <a:gd name="T46" fmla="*/ 1028 w 1029"/>
              <a:gd name="T47" fmla="*/ 372 h 959"/>
              <a:gd name="T48" fmla="*/ 1020 w 1029"/>
              <a:gd name="T49" fmla="*/ 304 h 959"/>
              <a:gd name="T50" fmla="*/ 1005 w 1029"/>
              <a:gd name="T51" fmla="*/ 242 h 959"/>
              <a:gd name="T52" fmla="*/ 941 w 1029"/>
              <a:gd name="T53" fmla="*/ 97 h 959"/>
              <a:gd name="T54" fmla="*/ 867 w 1029"/>
              <a:gd name="T55" fmla="*/ 0 h 959"/>
              <a:gd name="T56" fmla="*/ 648 w 1029"/>
              <a:gd name="T57" fmla="*/ 306 h 959"/>
              <a:gd name="T58" fmla="*/ 687 w 1029"/>
              <a:gd name="T59" fmla="*/ 358 h 959"/>
              <a:gd name="T60" fmla="*/ 700 w 1029"/>
              <a:gd name="T61" fmla="*/ 383 h 959"/>
              <a:gd name="T62" fmla="*/ 712 w 1029"/>
              <a:gd name="T63" fmla="*/ 420 h 959"/>
              <a:gd name="T64" fmla="*/ 714 w 1029"/>
              <a:gd name="T65" fmla="*/ 427 h 959"/>
              <a:gd name="T66" fmla="*/ 716 w 1029"/>
              <a:gd name="T67" fmla="*/ 444 h 959"/>
              <a:gd name="T68" fmla="*/ 717 w 1029"/>
              <a:gd name="T69" fmla="*/ 448 h 959"/>
              <a:gd name="T70" fmla="*/ 719 w 1029"/>
              <a:gd name="T71" fmla="*/ 468 h 959"/>
              <a:gd name="T72" fmla="*/ 642 w 1029"/>
              <a:gd name="T73" fmla="*/ 675 h 959"/>
              <a:gd name="T74" fmla="*/ 516 w 1029"/>
              <a:gd name="T75" fmla="*/ 756 h 959"/>
              <a:gd name="T76" fmla="*/ 486 w 1029"/>
              <a:gd name="T77" fmla="*/ 765 h 959"/>
              <a:gd name="T78" fmla="*/ 453 w 1029"/>
              <a:gd name="T79" fmla="*/ 770 h 959"/>
              <a:gd name="T80" fmla="*/ 452 w 1029"/>
              <a:gd name="T81" fmla="*/ 770 h 959"/>
              <a:gd name="T82" fmla="*/ 436 w 1029"/>
              <a:gd name="T83" fmla="*/ 772 h 959"/>
              <a:gd name="T84" fmla="*/ 409 w 1029"/>
              <a:gd name="T85" fmla="*/ 773 h 959"/>
              <a:gd name="T86" fmla="*/ 187 w 1029"/>
              <a:gd name="T87" fmla="*/ 686 h 959"/>
              <a:gd name="T88" fmla="*/ 71 w 1029"/>
              <a:gd name="T89" fmla="*/ 487 h 959"/>
              <a:gd name="T90" fmla="*/ 67 w 1029"/>
              <a:gd name="T91" fmla="*/ 467 h 959"/>
              <a:gd name="T92" fmla="*/ 66 w 1029"/>
              <a:gd name="T93" fmla="*/ 454 h 959"/>
              <a:gd name="T94" fmla="*/ 65 w 1029"/>
              <a:gd name="T95" fmla="*/ 443 h 959"/>
              <a:gd name="T96" fmla="*/ 64 w 1029"/>
              <a:gd name="T97" fmla="*/ 438 h 959"/>
              <a:gd name="T98" fmla="*/ 64 w 1029"/>
              <a:gd name="T99" fmla="*/ 375 h 959"/>
              <a:gd name="T100" fmla="*/ 75 w 1029"/>
              <a:gd name="T101" fmla="*/ 306 h 959"/>
              <a:gd name="T102" fmla="*/ 84 w 1029"/>
              <a:gd name="T103" fmla="*/ 276 h 959"/>
              <a:gd name="T104" fmla="*/ 95 w 1029"/>
              <a:gd name="T105" fmla="*/ 249 h 959"/>
              <a:gd name="T106" fmla="*/ 135 w 1029"/>
              <a:gd name="T107" fmla="*/ 176 h 959"/>
              <a:gd name="T108" fmla="*/ 145 w 1029"/>
              <a:gd name="T109" fmla="*/ 156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9" h="959">
                <a:moveTo>
                  <a:pt x="145" y="156"/>
                </a:moveTo>
                <a:cubicBezTo>
                  <a:pt x="145" y="156"/>
                  <a:pt x="144" y="157"/>
                  <a:pt x="141" y="160"/>
                </a:cubicBezTo>
                <a:cubicBezTo>
                  <a:pt x="138" y="162"/>
                  <a:pt x="134" y="166"/>
                  <a:pt x="129" y="171"/>
                </a:cubicBezTo>
                <a:cubicBezTo>
                  <a:pt x="118" y="182"/>
                  <a:pt x="103" y="197"/>
                  <a:pt x="87" y="219"/>
                </a:cubicBezTo>
                <a:cubicBezTo>
                  <a:pt x="85" y="222"/>
                  <a:pt x="83" y="225"/>
                  <a:pt x="80" y="228"/>
                </a:cubicBezTo>
                <a:cubicBezTo>
                  <a:pt x="78" y="231"/>
                  <a:pt x="76" y="234"/>
                  <a:pt x="74" y="237"/>
                </a:cubicBezTo>
                <a:cubicBezTo>
                  <a:pt x="72" y="241"/>
                  <a:pt x="70" y="244"/>
                  <a:pt x="67" y="247"/>
                </a:cubicBezTo>
                <a:cubicBezTo>
                  <a:pt x="65" y="251"/>
                  <a:pt x="63" y="254"/>
                  <a:pt x="61" y="258"/>
                </a:cubicBezTo>
                <a:cubicBezTo>
                  <a:pt x="60" y="260"/>
                  <a:pt x="59" y="262"/>
                  <a:pt x="58" y="263"/>
                </a:cubicBezTo>
                <a:cubicBezTo>
                  <a:pt x="57" y="265"/>
                  <a:pt x="56" y="267"/>
                  <a:pt x="55" y="269"/>
                </a:cubicBezTo>
                <a:cubicBezTo>
                  <a:pt x="52" y="273"/>
                  <a:pt x="50" y="277"/>
                  <a:pt x="48" y="281"/>
                </a:cubicBezTo>
                <a:cubicBezTo>
                  <a:pt x="46" y="285"/>
                  <a:pt x="44" y="289"/>
                  <a:pt x="42" y="294"/>
                </a:cubicBezTo>
                <a:cubicBezTo>
                  <a:pt x="41" y="296"/>
                  <a:pt x="40" y="298"/>
                  <a:pt x="39" y="300"/>
                </a:cubicBezTo>
                <a:cubicBezTo>
                  <a:pt x="38" y="302"/>
                  <a:pt x="37" y="305"/>
                  <a:pt x="36" y="307"/>
                </a:cubicBezTo>
                <a:cubicBezTo>
                  <a:pt x="28" y="325"/>
                  <a:pt x="21" y="345"/>
                  <a:pt x="15" y="367"/>
                </a:cubicBezTo>
                <a:cubicBezTo>
                  <a:pt x="12" y="378"/>
                  <a:pt x="10" y="389"/>
                  <a:pt x="7" y="401"/>
                </a:cubicBezTo>
                <a:cubicBezTo>
                  <a:pt x="6" y="406"/>
                  <a:pt x="5" y="412"/>
                  <a:pt x="5" y="418"/>
                </a:cubicBezTo>
                <a:cubicBezTo>
                  <a:pt x="3" y="424"/>
                  <a:pt x="3" y="430"/>
                  <a:pt x="2" y="437"/>
                </a:cubicBezTo>
                <a:cubicBezTo>
                  <a:pt x="2" y="441"/>
                  <a:pt x="2" y="441"/>
                  <a:pt x="2" y="441"/>
                </a:cubicBezTo>
                <a:cubicBezTo>
                  <a:pt x="1" y="444"/>
                  <a:pt x="1" y="444"/>
                  <a:pt x="1" y="444"/>
                </a:cubicBezTo>
                <a:cubicBezTo>
                  <a:pt x="1" y="444"/>
                  <a:pt x="1" y="443"/>
                  <a:pt x="1" y="445"/>
                </a:cubicBezTo>
                <a:cubicBezTo>
                  <a:pt x="1" y="446"/>
                  <a:pt x="1" y="446"/>
                  <a:pt x="1" y="446"/>
                </a:cubicBezTo>
                <a:cubicBezTo>
                  <a:pt x="1" y="447"/>
                  <a:pt x="1" y="447"/>
                  <a:pt x="1" y="447"/>
                </a:cubicBezTo>
                <a:cubicBezTo>
                  <a:pt x="1" y="450"/>
                  <a:pt x="1" y="453"/>
                  <a:pt x="1" y="456"/>
                </a:cubicBezTo>
                <a:cubicBezTo>
                  <a:pt x="1" y="459"/>
                  <a:pt x="0" y="461"/>
                  <a:pt x="0" y="464"/>
                </a:cubicBezTo>
                <a:cubicBezTo>
                  <a:pt x="0" y="467"/>
                  <a:pt x="0" y="467"/>
                  <a:pt x="0" y="467"/>
                </a:cubicBezTo>
                <a:cubicBezTo>
                  <a:pt x="0" y="469"/>
                  <a:pt x="0" y="469"/>
                  <a:pt x="0" y="469"/>
                </a:cubicBezTo>
                <a:cubicBezTo>
                  <a:pt x="0" y="474"/>
                  <a:pt x="0" y="474"/>
                  <a:pt x="0" y="474"/>
                </a:cubicBezTo>
                <a:cubicBezTo>
                  <a:pt x="0" y="478"/>
                  <a:pt x="0" y="481"/>
                  <a:pt x="0" y="485"/>
                </a:cubicBezTo>
                <a:cubicBezTo>
                  <a:pt x="0" y="488"/>
                  <a:pt x="0" y="491"/>
                  <a:pt x="0" y="495"/>
                </a:cubicBezTo>
                <a:cubicBezTo>
                  <a:pt x="0" y="501"/>
                  <a:pt x="0" y="508"/>
                  <a:pt x="1" y="515"/>
                </a:cubicBezTo>
                <a:cubicBezTo>
                  <a:pt x="3" y="542"/>
                  <a:pt x="7" y="571"/>
                  <a:pt x="15" y="599"/>
                </a:cubicBezTo>
                <a:cubicBezTo>
                  <a:pt x="29" y="656"/>
                  <a:pt x="57" y="715"/>
                  <a:pt x="97" y="767"/>
                </a:cubicBezTo>
                <a:cubicBezTo>
                  <a:pt x="138" y="820"/>
                  <a:pt x="192" y="867"/>
                  <a:pt x="256" y="901"/>
                </a:cubicBezTo>
                <a:cubicBezTo>
                  <a:pt x="288" y="918"/>
                  <a:pt x="322" y="931"/>
                  <a:pt x="358" y="941"/>
                </a:cubicBezTo>
                <a:cubicBezTo>
                  <a:pt x="367" y="943"/>
                  <a:pt x="376" y="946"/>
                  <a:pt x="386" y="948"/>
                </a:cubicBezTo>
                <a:cubicBezTo>
                  <a:pt x="399" y="950"/>
                  <a:pt x="399" y="950"/>
                  <a:pt x="399" y="950"/>
                </a:cubicBezTo>
                <a:cubicBezTo>
                  <a:pt x="404" y="951"/>
                  <a:pt x="409" y="952"/>
                  <a:pt x="413" y="953"/>
                </a:cubicBezTo>
                <a:cubicBezTo>
                  <a:pt x="418" y="953"/>
                  <a:pt x="423" y="954"/>
                  <a:pt x="427" y="955"/>
                </a:cubicBezTo>
                <a:cubicBezTo>
                  <a:pt x="441" y="956"/>
                  <a:pt x="441" y="956"/>
                  <a:pt x="441" y="956"/>
                </a:cubicBezTo>
                <a:cubicBezTo>
                  <a:pt x="448" y="957"/>
                  <a:pt x="448" y="957"/>
                  <a:pt x="448" y="957"/>
                </a:cubicBezTo>
                <a:cubicBezTo>
                  <a:pt x="452" y="957"/>
                  <a:pt x="452" y="957"/>
                  <a:pt x="452" y="957"/>
                </a:cubicBezTo>
                <a:cubicBezTo>
                  <a:pt x="450" y="957"/>
                  <a:pt x="455" y="957"/>
                  <a:pt x="455" y="957"/>
                </a:cubicBezTo>
                <a:cubicBezTo>
                  <a:pt x="456" y="957"/>
                  <a:pt x="456" y="957"/>
                  <a:pt x="456" y="957"/>
                </a:cubicBezTo>
                <a:cubicBezTo>
                  <a:pt x="457" y="957"/>
                  <a:pt x="457" y="957"/>
                  <a:pt x="457" y="957"/>
                </a:cubicBezTo>
                <a:cubicBezTo>
                  <a:pt x="469" y="958"/>
                  <a:pt x="469" y="958"/>
                  <a:pt x="469" y="958"/>
                </a:cubicBezTo>
                <a:cubicBezTo>
                  <a:pt x="475" y="959"/>
                  <a:pt x="487" y="959"/>
                  <a:pt x="497" y="959"/>
                </a:cubicBezTo>
                <a:cubicBezTo>
                  <a:pt x="505" y="959"/>
                  <a:pt x="505" y="959"/>
                  <a:pt x="505" y="959"/>
                </a:cubicBezTo>
                <a:cubicBezTo>
                  <a:pt x="512" y="958"/>
                  <a:pt x="512" y="958"/>
                  <a:pt x="512" y="958"/>
                </a:cubicBezTo>
                <a:cubicBezTo>
                  <a:pt x="527" y="958"/>
                  <a:pt x="527" y="958"/>
                  <a:pt x="527" y="958"/>
                </a:cubicBezTo>
                <a:cubicBezTo>
                  <a:pt x="536" y="957"/>
                  <a:pt x="546" y="956"/>
                  <a:pt x="555" y="955"/>
                </a:cubicBezTo>
                <a:cubicBezTo>
                  <a:pt x="565" y="954"/>
                  <a:pt x="574" y="952"/>
                  <a:pt x="584" y="951"/>
                </a:cubicBezTo>
                <a:cubicBezTo>
                  <a:pt x="622" y="944"/>
                  <a:pt x="659" y="933"/>
                  <a:pt x="695" y="917"/>
                </a:cubicBezTo>
                <a:cubicBezTo>
                  <a:pt x="731" y="902"/>
                  <a:pt x="764" y="883"/>
                  <a:pt x="796" y="861"/>
                </a:cubicBezTo>
                <a:cubicBezTo>
                  <a:pt x="827" y="839"/>
                  <a:pt x="856" y="814"/>
                  <a:pt x="882" y="786"/>
                </a:cubicBezTo>
                <a:cubicBezTo>
                  <a:pt x="933" y="730"/>
                  <a:pt x="972" y="664"/>
                  <a:pt x="996" y="596"/>
                </a:cubicBezTo>
                <a:cubicBezTo>
                  <a:pt x="1008" y="563"/>
                  <a:pt x="1016" y="528"/>
                  <a:pt x="1022" y="495"/>
                </a:cubicBezTo>
                <a:cubicBezTo>
                  <a:pt x="1023" y="486"/>
                  <a:pt x="1024" y="478"/>
                  <a:pt x="1025" y="470"/>
                </a:cubicBezTo>
                <a:cubicBezTo>
                  <a:pt x="1026" y="461"/>
                  <a:pt x="1027" y="453"/>
                  <a:pt x="1027" y="445"/>
                </a:cubicBezTo>
                <a:cubicBezTo>
                  <a:pt x="1028" y="448"/>
                  <a:pt x="1027" y="439"/>
                  <a:pt x="1027" y="440"/>
                </a:cubicBezTo>
                <a:cubicBezTo>
                  <a:pt x="1028" y="439"/>
                  <a:pt x="1028" y="439"/>
                  <a:pt x="1028" y="439"/>
                </a:cubicBezTo>
                <a:cubicBezTo>
                  <a:pt x="1028" y="438"/>
                  <a:pt x="1028" y="438"/>
                  <a:pt x="1028" y="438"/>
                </a:cubicBezTo>
                <a:cubicBezTo>
                  <a:pt x="1028" y="436"/>
                  <a:pt x="1028" y="436"/>
                  <a:pt x="1028" y="436"/>
                </a:cubicBezTo>
                <a:cubicBezTo>
                  <a:pt x="1028" y="432"/>
                  <a:pt x="1028" y="432"/>
                  <a:pt x="1028" y="432"/>
                </a:cubicBezTo>
                <a:cubicBezTo>
                  <a:pt x="1028" y="429"/>
                  <a:pt x="1028" y="426"/>
                  <a:pt x="1029" y="423"/>
                </a:cubicBezTo>
                <a:cubicBezTo>
                  <a:pt x="1029" y="418"/>
                  <a:pt x="1029" y="418"/>
                  <a:pt x="1029" y="418"/>
                </a:cubicBezTo>
                <a:cubicBezTo>
                  <a:pt x="1029" y="418"/>
                  <a:pt x="1029" y="416"/>
                  <a:pt x="1029" y="415"/>
                </a:cubicBezTo>
                <a:cubicBezTo>
                  <a:pt x="1029" y="412"/>
                  <a:pt x="1029" y="412"/>
                  <a:pt x="1029" y="412"/>
                </a:cubicBezTo>
                <a:cubicBezTo>
                  <a:pt x="1029" y="407"/>
                  <a:pt x="1029" y="403"/>
                  <a:pt x="1029" y="398"/>
                </a:cubicBezTo>
                <a:cubicBezTo>
                  <a:pt x="1029" y="393"/>
                  <a:pt x="1029" y="389"/>
                  <a:pt x="1029" y="384"/>
                </a:cubicBezTo>
                <a:cubicBezTo>
                  <a:pt x="1028" y="382"/>
                  <a:pt x="1028" y="380"/>
                  <a:pt x="1028" y="378"/>
                </a:cubicBezTo>
                <a:cubicBezTo>
                  <a:pt x="1028" y="372"/>
                  <a:pt x="1028" y="372"/>
                  <a:pt x="1028" y="372"/>
                </a:cubicBezTo>
                <a:cubicBezTo>
                  <a:pt x="1027" y="365"/>
                  <a:pt x="1027" y="357"/>
                  <a:pt x="1026" y="349"/>
                </a:cubicBezTo>
                <a:cubicBezTo>
                  <a:pt x="1025" y="341"/>
                  <a:pt x="1024" y="334"/>
                  <a:pt x="1024" y="326"/>
                </a:cubicBezTo>
                <a:cubicBezTo>
                  <a:pt x="1023" y="319"/>
                  <a:pt x="1021" y="311"/>
                  <a:pt x="1020" y="304"/>
                </a:cubicBezTo>
                <a:cubicBezTo>
                  <a:pt x="1019" y="297"/>
                  <a:pt x="1017" y="290"/>
                  <a:pt x="1016" y="283"/>
                </a:cubicBezTo>
                <a:cubicBezTo>
                  <a:pt x="1014" y="276"/>
                  <a:pt x="1013" y="269"/>
                  <a:pt x="1011" y="262"/>
                </a:cubicBezTo>
                <a:cubicBezTo>
                  <a:pt x="1009" y="255"/>
                  <a:pt x="1007" y="248"/>
                  <a:pt x="1005" y="242"/>
                </a:cubicBezTo>
                <a:cubicBezTo>
                  <a:pt x="1004" y="238"/>
                  <a:pt x="1004" y="235"/>
                  <a:pt x="1003" y="232"/>
                </a:cubicBezTo>
                <a:cubicBezTo>
                  <a:pt x="1002" y="229"/>
                  <a:pt x="1000" y="226"/>
                  <a:pt x="999" y="222"/>
                </a:cubicBezTo>
                <a:cubicBezTo>
                  <a:pt x="983" y="172"/>
                  <a:pt x="961" y="130"/>
                  <a:pt x="941" y="97"/>
                </a:cubicBezTo>
                <a:cubicBezTo>
                  <a:pt x="921" y="64"/>
                  <a:pt x="901" y="40"/>
                  <a:pt x="888" y="24"/>
                </a:cubicBezTo>
                <a:cubicBezTo>
                  <a:pt x="881" y="16"/>
                  <a:pt x="876" y="10"/>
                  <a:pt x="872" y="6"/>
                </a:cubicBezTo>
                <a:cubicBezTo>
                  <a:pt x="869" y="2"/>
                  <a:pt x="867" y="0"/>
                  <a:pt x="867" y="0"/>
                </a:cubicBezTo>
                <a:cubicBezTo>
                  <a:pt x="610" y="275"/>
                  <a:pt x="610" y="275"/>
                  <a:pt x="610" y="275"/>
                </a:cubicBezTo>
                <a:cubicBezTo>
                  <a:pt x="610" y="275"/>
                  <a:pt x="614" y="277"/>
                  <a:pt x="621" y="282"/>
                </a:cubicBezTo>
                <a:cubicBezTo>
                  <a:pt x="627" y="287"/>
                  <a:pt x="637" y="294"/>
                  <a:pt x="648" y="306"/>
                </a:cubicBezTo>
                <a:cubicBezTo>
                  <a:pt x="659" y="317"/>
                  <a:pt x="671" y="332"/>
                  <a:pt x="683" y="351"/>
                </a:cubicBezTo>
                <a:cubicBezTo>
                  <a:pt x="684" y="352"/>
                  <a:pt x="685" y="353"/>
                  <a:pt x="685" y="354"/>
                </a:cubicBezTo>
                <a:cubicBezTo>
                  <a:pt x="686" y="356"/>
                  <a:pt x="687" y="357"/>
                  <a:pt x="687" y="358"/>
                </a:cubicBezTo>
                <a:cubicBezTo>
                  <a:pt x="689" y="361"/>
                  <a:pt x="690" y="363"/>
                  <a:pt x="692" y="366"/>
                </a:cubicBezTo>
                <a:cubicBezTo>
                  <a:pt x="693" y="369"/>
                  <a:pt x="694" y="372"/>
                  <a:pt x="696" y="374"/>
                </a:cubicBezTo>
                <a:cubicBezTo>
                  <a:pt x="697" y="377"/>
                  <a:pt x="698" y="380"/>
                  <a:pt x="700" y="383"/>
                </a:cubicBezTo>
                <a:cubicBezTo>
                  <a:pt x="701" y="386"/>
                  <a:pt x="702" y="389"/>
                  <a:pt x="703" y="392"/>
                </a:cubicBezTo>
                <a:cubicBezTo>
                  <a:pt x="704" y="395"/>
                  <a:pt x="705" y="399"/>
                  <a:pt x="707" y="402"/>
                </a:cubicBezTo>
                <a:cubicBezTo>
                  <a:pt x="708" y="408"/>
                  <a:pt x="710" y="414"/>
                  <a:pt x="712" y="420"/>
                </a:cubicBezTo>
                <a:cubicBezTo>
                  <a:pt x="713" y="422"/>
                  <a:pt x="713" y="423"/>
                  <a:pt x="713" y="424"/>
                </a:cubicBezTo>
                <a:cubicBezTo>
                  <a:pt x="714" y="425"/>
                  <a:pt x="714" y="425"/>
                  <a:pt x="714" y="425"/>
                </a:cubicBezTo>
                <a:cubicBezTo>
                  <a:pt x="714" y="426"/>
                  <a:pt x="714" y="426"/>
                  <a:pt x="714" y="427"/>
                </a:cubicBezTo>
                <a:cubicBezTo>
                  <a:pt x="715" y="431"/>
                  <a:pt x="715" y="431"/>
                  <a:pt x="715" y="431"/>
                </a:cubicBezTo>
                <a:cubicBezTo>
                  <a:pt x="715" y="434"/>
                  <a:pt x="715" y="437"/>
                  <a:pt x="716" y="440"/>
                </a:cubicBezTo>
                <a:cubicBezTo>
                  <a:pt x="716" y="444"/>
                  <a:pt x="716" y="444"/>
                  <a:pt x="716" y="444"/>
                </a:cubicBezTo>
                <a:cubicBezTo>
                  <a:pt x="716" y="447"/>
                  <a:pt x="716" y="447"/>
                  <a:pt x="716" y="447"/>
                </a:cubicBezTo>
                <a:cubicBezTo>
                  <a:pt x="717" y="448"/>
                  <a:pt x="717" y="448"/>
                  <a:pt x="717" y="448"/>
                </a:cubicBezTo>
                <a:cubicBezTo>
                  <a:pt x="717" y="448"/>
                  <a:pt x="717" y="448"/>
                  <a:pt x="717" y="448"/>
                </a:cubicBezTo>
                <a:cubicBezTo>
                  <a:pt x="717" y="449"/>
                  <a:pt x="717" y="441"/>
                  <a:pt x="717" y="445"/>
                </a:cubicBezTo>
                <a:cubicBezTo>
                  <a:pt x="717" y="448"/>
                  <a:pt x="718" y="452"/>
                  <a:pt x="718" y="456"/>
                </a:cubicBezTo>
                <a:cubicBezTo>
                  <a:pt x="719" y="460"/>
                  <a:pt x="719" y="464"/>
                  <a:pt x="719" y="468"/>
                </a:cubicBezTo>
                <a:cubicBezTo>
                  <a:pt x="720" y="484"/>
                  <a:pt x="719" y="501"/>
                  <a:pt x="717" y="519"/>
                </a:cubicBezTo>
                <a:cubicBezTo>
                  <a:pt x="713" y="553"/>
                  <a:pt x="701" y="590"/>
                  <a:pt x="680" y="625"/>
                </a:cubicBezTo>
                <a:cubicBezTo>
                  <a:pt x="670" y="642"/>
                  <a:pt x="657" y="659"/>
                  <a:pt x="642" y="675"/>
                </a:cubicBezTo>
                <a:cubicBezTo>
                  <a:pt x="628" y="691"/>
                  <a:pt x="611" y="705"/>
                  <a:pt x="592" y="718"/>
                </a:cubicBezTo>
                <a:cubicBezTo>
                  <a:pt x="574" y="731"/>
                  <a:pt x="554" y="742"/>
                  <a:pt x="532" y="750"/>
                </a:cubicBezTo>
                <a:cubicBezTo>
                  <a:pt x="527" y="752"/>
                  <a:pt x="521" y="754"/>
                  <a:pt x="516" y="756"/>
                </a:cubicBezTo>
                <a:cubicBezTo>
                  <a:pt x="510" y="758"/>
                  <a:pt x="504" y="760"/>
                  <a:pt x="499" y="761"/>
                </a:cubicBezTo>
                <a:cubicBezTo>
                  <a:pt x="490" y="763"/>
                  <a:pt x="490" y="763"/>
                  <a:pt x="490" y="763"/>
                </a:cubicBezTo>
                <a:cubicBezTo>
                  <a:pt x="486" y="765"/>
                  <a:pt x="486" y="765"/>
                  <a:pt x="486" y="765"/>
                </a:cubicBezTo>
                <a:cubicBezTo>
                  <a:pt x="482" y="765"/>
                  <a:pt x="482" y="765"/>
                  <a:pt x="482" y="765"/>
                </a:cubicBezTo>
                <a:cubicBezTo>
                  <a:pt x="476" y="766"/>
                  <a:pt x="473" y="768"/>
                  <a:pt x="464" y="769"/>
                </a:cubicBezTo>
                <a:cubicBezTo>
                  <a:pt x="453" y="770"/>
                  <a:pt x="453" y="770"/>
                  <a:pt x="453" y="770"/>
                </a:cubicBezTo>
                <a:cubicBezTo>
                  <a:pt x="451" y="770"/>
                  <a:pt x="451" y="770"/>
                  <a:pt x="451" y="770"/>
                </a:cubicBezTo>
                <a:cubicBezTo>
                  <a:pt x="450" y="770"/>
                  <a:pt x="450" y="770"/>
                  <a:pt x="450" y="770"/>
                </a:cubicBezTo>
                <a:cubicBezTo>
                  <a:pt x="450" y="770"/>
                  <a:pt x="454" y="770"/>
                  <a:pt x="452" y="770"/>
                </a:cubicBezTo>
                <a:cubicBezTo>
                  <a:pt x="450" y="771"/>
                  <a:pt x="450" y="771"/>
                  <a:pt x="450" y="771"/>
                </a:cubicBezTo>
                <a:cubicBezTo>
                  <a:pt x="445" y="771"/>
                  <a:pt x="445" y="771"/>
                  <a:pt x="445" y="771"/>
                </a:cubicBezTo>
                <a:cubicBezTo>
                  <a:pt x="436" y="772"/>
                  <a:pt x="436" y="772"/>
                  <a:pt x="436" y="772"/>
                </a:cubicBezTo>
                <a:cubicBezTo>
                  <a:pt x="427" y="772"/>
                  <a:pt x="427" y="772"/>
                  <a:pt x="427" y="772"/>
                </a:cubicBezTo>
                <a:cubicBezTo>
                  <a:pt x="424" y="772"/>
                  <a:pt x="421" y="773"/>
                  <a:pt x="418" y="773"/>
                </a:cubicBezTo>
                <a:cubicBezTo>
                  <a:pt x="409" y="773"/>
                  <a:pt x="409" y="773"/>
                  <a:pt x="409" y="773"/>
                </a:cubicBezTo>
                <a:cubicBezTo>
                  <a:pt x="403" y="773"/>
                  <a:pt x="396" y="772"/>
                  <a:pt x="390" y="772"/>
                </a:cubicBezTo>
                <a:cubicBezTo>
                  <a:pt x="366" y="770"/>
                  <a:pt x="341" y="766"/>
                  <a:pt x="317" y="758"/>
                </a:cubicBezTo>
                <a:cubicBezTo>
                  <a:pt x="270" y="744"/>
                  <a:pt x="225" y="719"/>
                  <a:pt x="187" y="686"/>
                </a:cubicBezTo>
                <a:cubicBezTo>
                  <a:pt x="150" y="653"/>
                  <a:pt x="120" y="612"/>
                  <a:pt x="99" y="569"/>
                </a:cubicBezTo>
                <a:cubicBezTo>
                  <a:pt x="89" y="548"/>
                  <a:pt x="81" y="526"/>
                  <a:pt x="75" y="503"/>
                </a:cubicBezTo>
                <a:cubicBezTo>
                  <a:pt x="74" y="498"/>
                  <a:pt x="73" y="492"/>
                  <a:pt x="71" y="487"/>
                </a:cubicBezTo>
                <a:cubicBezTo>
                  <a:pt x="71" y="484"/>
                  <a:pt x="70" y="481"/>
                  <a:pt x="70" y="479"/>
                </a:cubicBezTo>
                <a:cubicBezTo>
                  <a:pt x="69" y="476"/>
                  <a:pt x="69" y="474"/>
                  <a:pt x="68" y="471"/>
                </a:cubicBezTo>
                <a:cubicBezTo>
                  <a:pt x="67" y="467"/>
                  <a:pt x="67" y="467"/>
                  <a:pt x="67" y="467"/>
                </a:cubicBezTo>
                <a:cubicBezTo>
                  <a:pt x="67" y="465"/>
                  <a:pt x="67" y="465"/>
                  <a:pt x="67" y="465"/>
                </a:cubicBezTo>
                <a:cubicBezTo>
                  <a:pt x="67" y="463"/>
                  <a:pt x="67" y="463"/>
                  <a:pt x="67" y="463"/>
                </a:cubicBezTo>
                <a:cubicBezTo>
                  <a:pt x="66" y="460"/>
                  <a:pt x="66" y="457"/>
                  <a:pt x="66" y="454"/>
                </a:cubicBezTo>
                <a:cubicBezTo>
                  <a:pt x="65" y="451"/>
                  <a:pt x="65" y="448"/>
                  <a:pt x="65" y="445"/>
                </a:cubicBezTo>
                <a:cubicBezTo>
                  <a:pt x="65" y="444"/>
                  <a:pt x="65" y="444"/>
                  <a:pt x="65" y="444"/>
                </a:cubicBezTo>
                <a:cubicBezTo>
                  <a:pt x="65" y="443"/>
                  <a:pt x="65" y="443"/>
                  <a:pt x="65" y="443"/>
                </a:cubicBezTo>
                <a:cubicBezTo>
                  <a:pt x="65" y="445"/>
                  <a:pt x="65" y="444"/>
                  <a:pt x="64" y="444"/>
                </a:cubicBezTo>
                <a:cubicBezTo>
                  <a:pt x="64" y="442"/>
                  <a:pt x="64" y="442"/>
                  <a:pt x="64" y="442"/>
                </a:cubicBezTo>
                <a:cubicBezTo>
                  <a:pt x="64" y="438"/>
                  <a:pt x="64" y="438"/>
                  <a:pt x="64" y="438"/>
                </a:cubicBezTo>
                <a:cubicBezTo>
                  <a:pt x="64" y="432"/>
                  <a:pt x="63" y="427"/>
                  <a:pt x="63" y="422"/>
                </a:cubicBezTo>
                <a:cubicBezTo>
                  <a:pt x="63" y="416"/>
                  <a:pt x="63" y="411"/>
                  <a:pt x="63" y="406"/>
                </a:cubicBezTo>
                <a:cubicBezTo>
                  <a:pt x="63" y="395"/>
                  <a:pt x="63" y="385"/>
                  <a:pt x="64" y="375"/>
                </a:cubicBezTo>
                <a:cubicBezTo>
                  <a:pt x="65" y="355"/>
                  <a:pt x="68" y="336"/>
                  <a:pt x="72" y="319"/>
                </a:cubicBezTo>
                <a:cubicBezTo>
                  <a:pt x="73" y="317"/>
                  <a:pt x="73" y="314"/>
                  <a:pt x="74" y="312"/>
                </a:cubicBezTo>
                <a:cubicBezTo>
                  <a:pt x="74" y="310"/>
                  <a:pt x="75" y="308"/>
                  <a:pt x="75" y="306"/>
                </a:cubicBezTo>
                <a:cubicBezTo>
                  <a:pt x="76" y="302"/>
                  <a:pt x="78" y="297"/>
                  <a:pt x="79" y="293"/>
                </a:cubicBezTo>
                <a:cubicBezTo>
                  <a:pt x="80" y="289"/>
                  <a:pt x="81" y="285"/>
                  <a:pt x="82" y="281"/>
                </a:cubicBezTo>
                <a:cubicBezTo>
                  <a:pt x="83" y="279"/>
                  <a:pt x="84" y="277"/>
                  <a:pt x="84" y="276"/>
                </a:cubicBezTo>
                <a:cubicBezTo>
                  <a:pt x="85" y="274"/>
                  <a:pt x="86" y="272"/>
                  <a:pt x="86" y="270"/>
                </a:cubicBezTo>
                <a:cubicBezTo>
                  <a:pt x="88" y="266"/>
                  <a:pt x="89" y="263"/>
                  <a:pt x="90" y="259"/>
                </a:cubicBezTo>
                <a:cubicBezTo>
                  <a:pt x="92" y="255"/>
                  <a:pt x="93" y="252"/>
                  <a:pt x="95" y="249"/>
                </a:cubicBezTo>
                <a:cubicBezTo>
                  <a:pt x="96" y="245"/>
                  <a:pt x="98" y="242"/>
                  <a:pt x="99" y="239"/>
                </a:cubicBezTo>
                <a:cubicBezTo>
                  <a:pt x="101" y="236"/>
                  <a:pt x="102" y="233"/>
                  <a:pt x="103" y="230"/>
                </a:cubicBezTo>
                <a:cubicBezTo>
                  <a:pt x="115" y="206"/>
                  <a:pt x="127" y="188"/>
                  <a:pt x="135" y="176"/>
                </a:cubicBezTo>
                <a:cubicBezTo>
                  <a:pt x="139" y="170"/>
                  <a:pt x="142" y="166"/>
                  <a:pt x="145" y="163"/>
                </a:cubicBezTo>
                <a:cubicBezTo>
                  <a:pt x="147" y="160"/>
                  <a:pt x="148" y="158"/>
                  <a:pt x="148" y="158"/>
                </a:cubicBezTo>
                <a:lnTo>
                  <a:pt x="145" y="156"/>
                </a:lnTo>
                <a:close/>
              </a:path>
            </a:pathLst>
          </a:custGeom>
          <a:solidFill>
            <a:srgbClr val="8BAB00"/>
          </a:solidFill>
          <a:ln>
            <a:noFill/>
          </a:ln>
        </p:spPr>
        <p:txBody>
          <a:bodyPr lIns="121954" tIns="60977" rIns="121954" bIns="60977"/>
          <a:lstStyle/>
          <a:p>
            <a:endParaRPr lang="zh-CN" altLang="en-US" sz="2100"/>
          </a:p>
        </p:txBody>
      </p:sp>
      <p:sp>
        <p:nvSpPr>
          <p:cNvPr id="49" name="Freeform 17"/>
          <p:cNvSpPr>
            <a:spLocks noEditPoints="1"/>
          </p:cNvSpPr>
          <p:nvPr/>
        </p:nvSpPr>
        <p:spPr bwMode="auto">
          <a:xfrm>
            <a:off x="2089808" y="2259523"/>
            <a:ext cx="455321" cy="472017"/>
          </a:xfrm>
          <a:custGeom>
            <a:avLst/>
            <a:gdLst>
              <a:gd name="T0" fmla="*/ 109 w 215"/>
              <a:gd name="T1" fmla="*/ 0 h 223"/>
              <a:gd name="T2" fmla="*/ 0 w 215"/>
              <a:gd name="T3" fmla="*/ 78 h 223"/>
              <a:gd name="T4" fmla="*/ 0 w 215"/>
              <a:gd name="T5" fmla="*/ 223 h 223"/>
              <a:gd name="T6" fmla="*/ 215 w 215"/>
              <a:gd name="T7" fmla="*/ 223 h 223"/>
              <a:gd name="T8" fmla="*/ 215 w 215"/>
              <a:gd name="T9" fmla="*/ 78 h 223"/>
              <a:gd name="T10" fmla="*/ 109 w 215"/>
              <a:gd name="T11" fmla="*/ 0 h 223"/>
              <a:gd name="T12" fmla="*/ 195 w 215"/>
              <a:gd name="T13" fmla="*/ 214 h 223"/>
              <a:gd name="T14" fmla="*/ 140 w 215"/>
              <a:gd name="T15" fmla="*/ 159 h 223"/>
              <a:gd name="T16" fmla="*/ 75 w 215"/>
              <a:gd name="T17" fmla="*/ 159 h 223"/>
              <a:gd name="T18" fmla="*/ 20 w 215"/>
              <a:gd name="T19" fmla="*/ 214 h 223"/>
              <a:gd name="T20" fmla="*/ 9 w 215"/>
              <a:gd name="T21" fmla="*/ 214 h 223"/>
              <a:gd name="T22" fmla="*/ 75 w 215"/>
              <a:gd name="T23" fmla="*/ 150 h 223"/>
              <a:gd name="T24" fmla="*/ 9 w 215"/>
              <a:gd name="T25" fmla="*/ 85 h 223"/>
              <a:gd name="T26" fmla="*/ 9 w 215"/>
              <a:gd name="T27" fmla="*/ 83 h 223"/>
              <a:gd name="T28" fmla="*/ 109 w 215"/>
              <a:gd name="T29" fmla="*/ 13 h 223"/>
              <a:gd name="T30" fmla="*/ 207 w 215"/>
              <a:gd name="T31" fmla="*/ 83 h 223"/>
              <a:gd name="T32" fmla="*/ 207 w 215"/>
              <a:gd name="T33" fmla="*/ 85 h 223"/>
              <a:gd name="T34" fmla="*/ 142 w 215"/>
              <a:gd name="T35" fmla="*/ 150 h 223"/>
              <a:gd name="T36" fmla="*/ 207 w 215"/>
              <a:gd name="T37" fmla="*/ 214 h 223"/>
              <a:gd name="T38" fmla="*/ 207 w 215"/>
              <a:gd name="T39" fmla="*/ 214 h 223"/>
              <a:gd name="T40" fmla="*/ 195 w 215"/>
              <a:gd name="T41" fmla="*/ 21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23">
                <a:moveTo>
                  <a:pt x="109" y="0"/>
                </a:moveTo>
                <a:lnTo>
                  <a:pt x="0" y="78"/>
                </a:lnTo>
                <a:lnTo>
                  <a:pt x="0" y="223"/>
                </a:lnTo>
                <a:lnTo>
                  <a:pt x="215" y="223"/>
                </a:lnTo>
                <a:lnTo>
                  <a:pt x="215" y="78"/>
                </a:lnTo>
                <a:lnTo>
                  <a:pt x="109" y="0"/>
                </a:lnTo>
                <a:close/>
                <a:moveTo>
                  <a:pt x="195" y="214"/>
                </a:moveTo>
                <a:lnTo>
                  <a:pt x="140" y="159"/>
                </a:lnTo>
                <a:lnTo>
                  <a:pt x="75" y="159"/>
                </a:lnTo>
                <a:lnTo>
                  <a:pt x="20" y="214"/>
                </a:lnTo>
                <a:lnTo>
                  <a:pt x="9" y="214"/>
                </a:lnTo>
                <a:lnTo>
                  <a:pt x="75" y="150"/>
                </a:lnTo>
                <a:lnTo>
                  <a:pt x="9" y="85"/>
                </a:lnTo>
                <a:lnTo>
                  <a:pt x="9" y="83"/>
                </a:lnTo>
                <a:lnTo>
                  <a:pt x="109" y="13"/>
                </a:lnTo>
                <a:lnTo>
                  <a:pt x="207" y="83"/>
                </a:lnTo>
                <a:lnTo>
                  <a:pt x="207" y="85"/>
                </a:lnTo>
                <a:lnTo>
                  <a:pt x="142" y="150"/>
                </a:lnTo>
                <a:lnTo>
                  <a:pt x="207" y="214"/>
                </a:lnTo>
                <a:lnTo>
                  <a:pt x="207" y="214"/>
                </a:lnTo>
                <a:lnTo>
                  <a:pt x="195" y="214"/>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50" name="Freeform 18"/>
          <p:cNvSpPr>
            <a:spLocks noEditPoints="1"/>
          </p:cNvSpPr>
          <p:nvPr/>
        </p:nvSpPr>
        <p:spPr bwMode="auto">
          <a:xfrm>
            <a:off x="2903149" y="2933036"/>
            <a:ext cx="288017" cy="518584"/>
          </a:xfrm>
          <a:custGeom>
            <a:avLst/>
            <a:gdLst>
              <a:gd name="T0" fmla="*/ 79 w 87"/>
              <a:gd name="T1" fmla="*/ 53 h 157"/>
              <a:gd name="T2" fmla="*/ 61 w 87"/>
              <a:gd name="T3" fmla="*/ 8 h 157"/>
              <a:gd name="T4" fmla="*/ 15 w 87"/>
              <a:gd name="T5" fmla="*/ 26 h 157"/>
              <a:gd name="T6" fmla="*/ 22 w 87"/>
              <a:gd name="T7" fmla="*/ 63 h 157"/>
              <a:gd name="T8" fmla="*/ 18 w 87"/>
              <a:gd name="T9" fmla="*/ 65 h 157"/>
              <a:gd name="T10" fmla="*/ 21 w 87"/>
              <a:gd name="T11" fmla="*/ 73 h 157"/>
              <a:gd name="T12" fmla="*/ 17 w 87"/>
              <a:gd name="T13" fmla="*/ 74 h 157"/>
              <a:gd name="T14" fmla="*/ 21 w 87"/>
              <a:gd name="T15" fmla="*/ 85 h 157"/>
              <a:gd name="T16" fmla="*/ 15 w 87"/>
              <a:gd name="T17" fmla="*/ 88 h 157"/>
              <a:gd name="T18" fmla="*/ 19 w 87"/>
              <a:gd name="T19" fmla="*/ 99 h 157"/>
              <a:gd name="T20" fmla="*/ 13 w 87"/>
              <a:gd name="T21" fmla="*/ 102 h 157"/>
              <a:gd name="T22" fmla="*/ 17 w 87"/>
              <a:gd name="T23" fmla="*/ 112 h 157"/>
              <a:gd name="T24" fmla="*/ 10 w 87"/>
              <a:gd name="T25" fmla="*/ 115 h 157"/>
              <a:gd name="T26" fmla="*/ 13 w 87"/>
              <a:gd name="T27" fmla="*/ 122 h 157"/>
              <a:gd name="T28" fmla="*/ 8 w 87"/>
              <a:gd name="T29" fmla="*/ 124 h 157"/>
              <a:gd name="T30" fmla="*/ 11 w 87"/>
              <a:gd name="T31" fmla="*/ 130 h 157"/>
              <a:gd name="T32" fmla="*/ 10 w 87"/>
              <a:gd name="T33" fmla="*/ 130 h 157"/>
              <a:gd name="T34" fmla="*/ 5 w 87"/>
              <a:gd name="T35" fmla="*/ 133 h 157"/>
              <a:gd name="T36" fmla="*/ 7 w 87"/>
              <a:gd name="T37" fmla="*/ 138 h 157"/>
              <a:gd name="T38" fmla="*/ 6 w 87"/>
              <a:gd name="T39" fmla="*/ 141 h 157"/>
              <a:gd name="T40" fmla="*/ 0 w 87"/>
              <a:gd name="T41" fmla="*/ 143 h 157"/>
              <a:gd name="T42" fmla="*/ 4 w 87"/>
              <a:gd name="T43" fmla="*/ 157 h 157"/>
              <a:gd name="T44" fmla="*/ 17 w 87"/>
              <a:gd name="T45" fmla="*/ 150 h 157"/>
              <a:gd name="T46" fmla="*/ 50 w 87"/>
              <a:gd name="T47" fmla="*/ 74 h 157"/>
              <a:gd name="T48" fmla="*/ 79 w 87"/>
              <a:gd name="T49" fmla="*/ 53 h 157"/>
              <a:gd name="T50" fmla="*/ 55 w 87"/>
              <a:gd name="T51" fmla="*/ 16 h 157"/>
              <a:gd name="T52" fmla="*/ 60 w 87"/>
              <a:gd name="T53" fmla="*/ 29 h 157"/>
              <a:gd name="T54" fmla="*/ 48 w 87"/>
              <a:gd name="T55" fmla="*/ 34 h 157"/>
              <a:gd name="T56" fmla="*/ 43 w 87"/>
              <a:gd name="T57" fmla="*/ 21 h 157"/>
              <a:gd name="T58" fmla="*/ 55 w 87"/>
              <a:gd name="T59" fmla="*/ 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7" h="157">
                <a:moveTo>
                  <a:pt x="79" y="53"/>
                </a:moveTo>
                <a:cubicBezTo>
                  <a:pt x="87" y="36"/>
                  <a:pt x="78" y="15"/>
                  <a:pt x="61" y="8"/>
                </a:cubicBezTo>
                <a:cubicBezTo>
                  <a:pt x="43" y="0"/>
                  <a:pt x="23" y="8"/>
                  <a:pt x="15" y="26"/>
                </a:cubicBezTo>
                <a:cubicBezTo>
                  <a:pt x="10" y="39"/>
                  <a:pt x="13" y="54"/>
                  <a:pt x="22" y="63"/>
                </a:cubicBezTo>
                <a:cubicBezTo>
                  <a:pt x="18" y="65"/>
                  <a:pt x="18" y="65"/>
                  <a:pt x="18" y="65"/>
                </a:cubicBezTo>
                <a:cubicBezTo>
                  <a:pt x="21" y="73"/>
                  <a:pt x="21" y="73"/>
                  <a:pt x="21" y="73"/>
                </a:cubicBezTo>
                <a:cubicBezTo>
                  <a:pt x="17" y="74"/>
                  <a:pt x="17" y="74"/>
                  <a:pt x="17" y="74"/>
                </a:cubicBezTo>
                <a:cubicBezTo>
                  <a:pt x="21" y="85"/>
                  <a:pt x="21" y="85"/>
                  <a:pt x="21" y="85"/>
                </a:cubicBezTo>
                <a:cubicBezTo>
                  <a:pt x="15" y="88"/>
                  <a:pt x="15" y="88"/>
                  <a:pt x="15" y="88"/>
                </a:cubicBezTo>
                <a:cubicBezTo>
                  <a:pt x="19" y="99"/>
                  <a:pt x="19" y="99"/>
                  <a:pt x="19" y="99"/>
                </a:cubicBezTo>
                <a:cubicBezTo>
                  <a:pt x="13" y="102"/>
                  <a:pt x="13" y="102"/>
                  <a:pt x="13" y="102"/>
                </a:cubicBezTo>
                <a:cubicBezTo>
                  <a:pt x="17" y="112"/>
                  <a:pt x="17" y="112"/>
                  <a:pt x="17" y="112"/>
                </a:cubicBezTo>
                <a:cubicBezTo>
                  <a:pt x="10" y="115"/>
                  <a:pt x="10" y="115"/>
                  <a:pt x="10" y="115"/>
                </a:cubicBezTo>
                <a:cubicBezTo>
                  <a:pt x="13" y="122"/>
                  <a:pt x="13" y="122"/>
                  <a:pt x="13" y="122"/>
                </a:cubicBezTo>
                <a:cubicBezTo>
                  <a:pt x="8" y="124"/>
                  <a:pt x="8" y="124"/>
                  <a:pt x="8" y="124"/>
                </a:cubicBezTo>
                <a:cubicBezTo>
                  <a:pt x="11" y="130"/>
                  <a:pt x="11" y="130"/>
                  <a:pt x="11" y="130"/>
                </a:cubicBezTo>
                <a:cubicBezTo>
                  <a:pt x="10" y="130"/>
                  <a:pt x="10" y="130"/>
                  <a:pt x="10" y="130"/>
                </a:cubicBezTo>
                <a:cubicBezTo>
                  <a:pt x="5" y="133"/>
                  <a:pt x="5" y="133"/>
                  <a:pt x="5" y="133"/>
                </a:cubicBezTo>
                <a:cubicBezTo>
                  <a:pt x="7" y="138"/>
                  <a:pt x="7" y="138"/>
                  <a:pt x="7" y="138"/>
                </a:cubicBezTo>
                <a:cubicBezTo>
                  <a:pt x="6" y="141"/>
                  <a:pt x="6" y="141"/>
                  <a:pt x="6" y="141"/>
                </a:cubicBezTo>
                <a:cubicBezTo>
                  <a:pt x="0" y="143"/>
                  <a:pt x="0" y="143"/>
                  <a:pt x="0" y="143"/>
                </a:cubicBezTo>
                <a:cubicBezTo>
                  <a:pt x="4" y="157"/>
                  <a:pt x="4" y="157"/>
                  <a:pt x="4" y="157"/>
                </a:cubicBezTo>
                <a:cubicBezTo>
                  <a:pt x="17" y="150"/>
                  <a:pt x="17" y="150"/>
                  <a:pt x="17" y="150"/>
                </a:cubicBezTo>
                <a:cubicBezTo>
                  <a:pt x="50" y="74"/>
                  <a:pt x="50" y="74"/>
                  <a:pt x="50" y="74"/>
                </a:cubicBezTo>
                <a:cubicBezTo>
                  <a:pt x="63" y="73"/>
                  <a:pt x="74" y="66"/>
                  <a:pt x="79" y="53"/>
                </a:cubicBezTo>
                <a:close/>
                <a:moveTo>
                  <a:pt x="55" y="16"/>
                </a:moveTo>
                <a:cubicBezTo>
                  <a:pt x="60" y="18"/>
                  <a:pt x="62" y="24"/>
                  <a:pt x="60" y="29"/>
                </a:cubicBezTo>
                <a:cubicBezTo>
                  <a:pt x="58" y="33"/>
                  <a:pt x="53" y="36"/>
                  <a:pt x="48" y="34"/>
                </a:cubicBezTo>
                <a:cubicBezTo>
                  <a:pt x="43" y="31"/>
                  <a:pt x="40" y="26"/>
                  <a:pt x="43" y="21"/>
                </a:cubicBezTo>
                <a:cubicBezTo>
                  <a:pt x="45" y="16"/>
                  <a:pt x="50" y="14"/>
                  <a:pt x="55" y="16"/>
                </a:cubicBez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51" name="Rectangle 5"/>
          <p:cNvSpPr>
            <a:spLocks noChangeArrowheads="1"/>
          </p:cNvSpPr>
          <p:nvPr/>
        </p:nvSpPr>
        <p:spPr bwMode="auto">
          <a:xfrm>
            <a:off x="5091729" y="2083468"/>
            <a:ext cx="1272780" cy="594784"/>
          </a:xfrm>
          <a:prstGeom prst="rect">
            <a:avLst/>
          </a:prstGeom>
          <a:solidFill>
            <a:srgbClr val="0066FF"/>
          </a:solidFill>
          <a:ln>
            <a:noFill/>
          </a:ln>
        </p:spPr>
        <p:txBody>
          <a:bodyPr/>
          <a:lstStyle/>
          <a:p>
            <a:endParaRPr lang="zh-CN" altLang="en-US" sz="2100"/>
          </a:p>
        </p:txBody>
      </p:sp>
      <p:sp>
        <p:nvSpPr>
          <p:cNvPr id="52" name="Freeform 21"/>
          <p:cNvSpPr/>
          <p:nvPr/>
        </p:nvSpPr>
        <p:spPr bwMode="auto">
          <a:xfrm>
            <a:off x="5816006" y="2242217"/>
            <a:ext cx="144008" cy="285751"/>
          </a:xfrm>
          <a:custGeom>
            <a:avLst/>
            <a:gdLst>
              <a:gd name="T0" fmla="*/ 68 w 68"/>
              <a:gd name="T1" fmla="*/ 135 h 135"/>
              <a:gd name="T2" fmla="*/ 68 w 68"/>
              <a:gd name="T3" fmla="*/ 0 h 135"/>
              <a:gd name="T4" fmla="*/ 0 w 68"/>
              <a:gd name="T5" fmla="*/ 69 h 135"/>
              <a:gd name="T6" fmla="*/ 68 w 68"/>
              <a:gd name="T7" fmla="*/ 135 h 135"/>
            </a:gdLst>
            <a:ahLst/>
            <a:cxnLst>
              <a:cxn ang="0">
                <a:pos x="T0" y="T1"/>
              </a:cxn>
              <a:cxn ang="0">
                <a:pos x="T2" y="T3"/>
              </a:cxn>
              <a:cxn ang="0">
                <a:pos x="T4" y="T5"/>
              </a:cxn>
              <a:cxn ang="0">
                <a:pos x="T6" y="T7"/>
              </a:cxn>
            </a:cxnLst>
            <a:rect l="0" t="0" r="r" b="b"/>
            <a:pathLst>
              <a:path w="68" h="135">
                <a:moveTo>
                  <a:pt x="68" y="135"/>
                </a:moveTo>
                <a:lnTo>
                  <a:pt x="68" y="0"/>
                </a:lnTo>
                <a:lnTo>
                  <a:pt x="0" y="69"/>
                </a:lnTo>
                <a:lnTo>
                  <a:pt x="68" y="13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3" name="Freeform 22"/>
          <p:cNvSpPr/>
          <p:nvPr/>
        </p:nvSpPr>
        <p:spPr bwMode="auto">
          <a:xfrm>
            <a:off x="5511047" y="2398851"/>
            <a:ext cx="440496" cy="143933"/>
          </a:xfrm>
          <a:custGeom>
            <a:avLst/>
            <a:gdLst>
              <a:gd name="T0" fmla="*/ 69 w 208"/>
              <a:gd name="T1" fmla="*/ 0 h 68"/>
              <a:gd name="T2" fmla="*/ 0 w 208"/>
              <a:gd name="T3" fmla="*/ 68 h 68"/>
              <a:gd name="T4" fmla="*/ 208 w 208"/>
              <a:gd name="T5" fmla="*/ 68 h 68"/>
              <a:gd name="T6" fmla="*/ 137 w 208"/>
              <a:gd name="T7" fmla="*/ 1 h 68"/>
              <a:gd name="T8" fmla="*/ 103 w 208"/>
              <a:gd name="T9" fmla="*/ 36 h 68"/>
              <a:gd name="T10" fmla="*/ 69 w 208"/>
              <a:gd name="T11" fmla="*/ 0 h 68"/>
            </a:gdLst>
            <a:ahLst/>
            <a:cxnLst>
              <a:cxn ang="0">
                <a:pos x="T0" y="T1"/>
              </a:cxn>
              <a:cxn ang="0">
                <a:pos x="T2" y="T3"/>
              </a:cxn>
              <a:cxn ang="0">
                <a:pos x="T4" y="T5"/>
              </a:cxn>
              <a:cxn ang="0">
                <a:pos x="T6" y="T7"/>
              </a:cxn>
              <a:cxn ang="0">
                <a:pos x="T8" y="T9"/>
              </a:cxn>
              <a:cxn ang="0">
                <a:pos x="T10" y="T11"/>
              </a:cxn>
            </a:cxnLst>
            <a:rect l="0" t="0" r="r" b="b"/>
            <a:pathLst>
              <a:path w="208" h="68">
                <a:moveTo>
                  <a:pt x="69" y="0"/>
                </a:moveTo>
                <a:lnTo>
                  <a:pt x="0" y="68"/>
                </a:lnTo>
                <a:lnTo>
                  <a:pt x="208" y="68"/>
                </a:lnTo>
                <a:lnTo>
                  <a:pt x="137" y="1"/>
                </a:lnTo>
                <a:lnTo>
                  <a:pt x="103" y="36"/>
                </a:lnTo>
                <a:lnTo>
                  <a:pt x="69"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4" name="Freeform 23"/>
          <p:cNvSpPr/>
          <p:nvPr/>
        </p:nvSpPr>
        <p:spPr bwMode="auto">
          <a:xfrm>
            <a:off x="5506812" y="2218935"/>
            <a:ext cx="446850" cy="228600"/>
          </a:xfrm>
          <a:custGeom>
            <a:avLst/>
            <a:gdLst>
              <a:gd name="T0" fmla="*/ 105 w 211"/>
              <a:gd name="T1" fmla="*/ 108 h 108"/>
              <a:gd name="T2" fmla="*/ 211 w 211"/>
              <a:gd name="T3" fmla="*/ 0 h 108"/>
              <a:gd name="T4" fmla="*/ 0 w 211"/>
              <a:gd name="T5" fmla="*/ 0 h 108"/>
              <a:gd name="T6" fmla="*/ 105 w 211"/>
              <a:gd name="T7" fmla="*/ 108 h 108"/>
            </a:gdLst>
            <a:ahLst/>
            <a:cxnLst>
              <a:cxn ang="0">
                <a:pos x="T0" y="T1"/>
              </a:cxn>
              <a:cxn ang="0">
                <a:pos x="T2" y="T3"/>
              </a:cxn>
              <a:cxn ang="0">
                <a:pos x="T4" y="T5"/>
              </a:cxn>
              <a:cxn ang="0">
                <a:pos x="T6" y="T7"/>
              </a:cxn>
            </a:cxnLst>
            <a:rect l="0" t="0" r="r" b="b"/>
            <a:pathLst>
              <a:path w="211" h="108">
                <a:moveTo>
                  <a:pt x="105" y="108"/>
                </a:moveTo>
                <a:lnTo>
                  <a:pt x="211" y="0"/>
                </a:lnTo>
                <a:lnTo>
                  <a:pt x="0" y="0"/>
                </a:lnTo>
                <a:lnTo>
                  <a:pt x="105" y="10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5" name="Freeform 24"/>
          <p:cNvSpPr/>
          <p:nvPr/>
        </p:nvSpPr>
        <p:spPr bwMode="auto">
          <a:xfrm>
            <a:off x="5498341" y="2235868"/>
            <a:ext cx="141891" cy="298451"/>
          </a:xfrm>
          <a:custGeom>
            <a:avLst/>
            <a:gdLst>
              <a:gd name="T0" fmla="*/ 67 w 67"/>
              <a:gd name="T1" fmla="*/ 70 h 141"/>
              <a:gd name="T2" fmla="*/ 0 w 67"/>
              <a:gd name="T3" fmla="*/ 0 h 141"/>
              <a:gd name="T4" fmla="*/ 0 w 67"/>
              <a:gd name="T5" fmla="*/ 141 h 141"/>
              <a:gd name="T6" fmla="*/ 67 w 67"/>
              <a:gd name="T7" fmla="*/ 70 h 141"/>
            </a:gdLst>
            <a:ahLst/>
            <a:cxnLst>
              <a:cxn ang="0">
                <a:pos x="T0" y="T1"/>
              </a:cxn>
              <a:cxn ang="0">
                <a:pos x="T2" y="T3"/>
              </a:cxn>
              <a:cxn ang="0">
                <a:pos x="T4" y="T5"/>
              </a:cxn>
              <a:cxn ang="0">
                <a:pos x="T6" y="T7"/>
              </a:cxn>
            </a:cxnLst>
            <a:rect l="0" t="0" r="r" b="b"/>
            <a:pathLst>
              <a:path w="67" h="141">
                <a:moveTo>
                  <a:pt x="67" y="70"/>
                </a:moveTo>
                <a:lnTo>
                  <a:pt x="0" y="0"/>
                </a:lnTo>
                <a:lnTo>
                  <a:pt x="0" y="141"/>
                </a:lnTo>
                <a:lnTo>
                  <a:pt x="67" y="7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6" name="Rectangle 6"/>
          <p:cNvSpPr>
            <a:spLocks noChangeArrowheads="1"/>
          </p:cNvSpPr>
          <p:nvPr/>
        </p:nvSpPr>
        <p:spPr bwMode="auto">
          <a:xfrm>
            <a:off x="5089612" y="3360892"/>
            <a:ext cx="1272780" cy="594784"/>
          </a:xfrm>
          <a:prstGeom prst="rect">
            <a:avLst/>
          </a:prstGeom>
          <a:solidFill>
            <a:srgbClr val="8BAB00"/>
          </a:solidFill>
          <a:ln>
            <a:noFill/>
          </a:ln>
        </p:spPr>
        <p:txBody>
          <a:bodyPr/>
          <a:lstStyle/>
          <a:p>
            <a:endParaRPr lang="zh-CN" altLang="en-US" sz="2100"/>
          </a:p>
        </p:txBody>
      </p:sp>
      <p:sp>
        <p:nvSpPr>
          <p:cNvPr id="57" name="Freeform 25"/>
          <p:cNvSpPr>
            <a:spLocks noEditPoints="1"/>
          </p:cNvSpPr>
          <p:nvPr/>
        </p:nvSpPr>
        <p:spPr bwMode="auto">
          <a:xfrm>
            <a:off x="5525872" y="3411692"/>
            <a:ext cx="364256" cy="495300"/>
          </a:xfrm>
          <a:custGeom>
            <a:avLst/>
            <a:gdLst>
              <a:gd name="T0" fmla="*/ 97 w 110"/>
              <a:gd name="T1" fmla="*/ 56 h 150"/>
              <a:gd name="T2" fmla="*/ 30 w 110"/>
              <a:gd name="T3" fmla="*/ 57 h 150"/>
              <a:gd name="T4" fmla="*/ 30 w 110"/>
              <a:gd name="T5" fmla="*/ 42 h 150"/>
              <a:gd name="T6" fmla="*/ 55 w 110"/>
              <a:gd name="T7" fmla="*/ 17 h 150"/>
              <a:gd name="T8" fmla="*/ 79 w 110"/>
              <a:gd name="T9" fmla="*/ 37 h 150"/>
              <a:gd name="T10" fmla="*/ 88 w 110"/>
              <a:gd name="T11" fmla="*/ 37 h 150"/>
              <a:gd name="T12" fmla="*/ 88 w 110"/>
              <a:gd name="T13" fmla="*/ 43 h 150"/>
              <a:gd name="T14" fmla="*/ 78 w 110"/>
              <a:gd name="T15" fmla="*/ 43 h 150"/>
              <a:gd name="T16" fmla="*/ 78 w 110"/>
              <a:gd name="T17" fmla="*/ 50 h 150"/>
              <a:gd name="T18" fmla="*/ 97 w 110"/>
              <a:gd name="T19" fmla="*/ 50 h 150"/>
              <a:gd name="T20" fmla="*/ 97 w 110"/>
              <a:gd name="T21" fmla="*/ 42 h 150"/>
              <a:gd name="T22" fmla="*/ 55 w 110"/>
              <a:gd name="T23" fmla="*/ 0 h 150"/>
              <a:gd name="T24" fmla="*/ 13 w 110"/>
              <a:gd name="T25" fmla="*/ 42 h 150"/>
              <a:gd name="T26" fmla="*/ 13 w 110"/>
              <a:gd name="T27" fmla="*/ 57 h 150"/>
              <a:gd name="T28" fmla="*/ 0 w 110"/>
              <a:gd name="T29" fmla="*/ 75 h 150"/>
              <a:gd name="T30" fmla="*/ 0 w 110"/>
              <a:gd name="T31" fmla="*/ 131 h 150"/>
              <a:gd name="T32" fmla="*/ 19 w 110"/>
              <a:gd name="T33" fmla="*/ 150 h 150"/>
              <a:gd name="T34" fmla="*/ 92 w 110"/>
              <a:gd name="T35" fmla="*/ 150 h 150"/>
              <a:gd name="T36" fmla="*/ 110 w 110"/>
              <a:gd name="T37" fmla="*/ 131 h 150"/>
              <a:gd name="T38" fmla="*/ 110 w 110"/>
              <a:gd name="T39" fmla="*/ 75 h 150"/>
              <a:gd name="T40" fmla="*/ 97 w 110"/>
              <a:gd name="T41" fmla="*/ 56 h 150"/>
              <a:gd name="T42" fmla="*/ 61 w 110"/>
              <a:gd name="T43" fmla="*/ 102 h 150"/>
              <a:gd name="T44" fmla="*/ 61 w 110"/>
              <a:gd name="T45" fmla="*/ 119 h 150"/>
              <a:gd name="T46" fmla="*/ 50 w 110"/>
              <a:gd name="T47" fmla="*/ 119 h 150"/>
              <a:gd name="T48" fmla="*/ 50 w 110"/>
              <a:gd name="T49" fmla="*/ 102 h 150"/>
              <a:gd name="T50" fmla="*/ 41 w 110"/>
              <a:gd name="T51" fmla="*/ 89 h 150"/>
              <a:gd name="T52" fmla="*/ 55 w 110"/>
              <a:gd name="T53" fmla="*/ 75 h 150"/>
              <a:gd name="T54" fmla="*/ 69 w 110"/>
              <a:gd name="T55" fmla="*/ 89 h 150"/>
              <a:gd name="T56" fmla="*/ 61 w 110"/>
              <a:gd name="T57" fmla="*/ 10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150">
                <a:moveTo>
                  <a:pt x="97" y="56"/>
                </a:moveTo>
                <a:cubicBezTo>
                  <a:pt x="30" y="57"/>
                  <a:pt x="30" y="57"/>
                  <a:pt x="30" y="57"/>
                </a:cubicBezTo>
                <a:cubicBezTo>
                  <a:pt x="30" y="42"/>
                  <a:pt x="30" y="42"/>
                  <a:pt x="30" y="42"/>
                </a:cubicBezTo>
                <a:cubicBezTo>
                  <a:pt x="30" y="29"/>
                  <a:pt x="41" y="17"/>
                  <a:pt x="55" y="17"/>
                </a:cubicBezTo>
                <a:cubicBezTo>
                  <a:pt x="67" y="17"/>
                  <a:pt x="77" y="26"/>
                  <a:pt x="79" y="37"/>
                </a:cubicBezTo>
                <a:cubicBezTo>
                  <a:pt x="88" y="37"/>
                  <a:pt x="88" y="37"/>
                  <a:pt x="88" y="37"/>
                </a:cubicBezTo>
                <a:cubicBezTo>
                  <a:pt x="88" y="43"/>
                  <a:pt x="88" y="43"/>
                  <a:pt x="88" y="43"/>
                </a:cubicBezTo>
                <a:cubicBezTo>
                  <a:pt x="78" y="43"/>
                  <a:pt x="78" y="43"/>
                  <a:pt x="78" y="43"/>
                </a:cubicBezTo>
                <a:cubicBezTo>
                  <a:pt x="78" y="50"/>
                  <a:pt x="78" y="50"/>
                  <a:pt x="78" y="50"/>
                </a:cubicBezTo>
                <a:cubicBezTo>
                  <a:pt x="97" y="50"/>
                  <a:pt x="97" y="50"/>
                  <a:pt x="97" y="50"/>
                </a:cubicBezTo>
                <a:cubicBezTo>
                  <a:pt x="97" y="42"/>
                  <a:pt x="97" y="42"/>
                  <a:pt x="97" y="42"/>
                </a:cubicBezTo>
                <a:cubicBezTo>
                  <a:pt x="97" y="19"/>
                  <a:pt x="78" y="0"/>
                  <a:pt x="55" y="0"/>
                </a:cubicBezTo>
                <a:cubicBezTo>
                  <a:pt x="32" y="0"/>
                  <a:pt x="13" y="19"/>
                  <a:pt x="13" y="42"/>
                </a:cubicBezTo>
                <a:cubicBezTo>
                  <a:pt x="13" y="57"/>
                  <a:pt x="13" y="57"/>
                  <a:pt x="13" y="57"/>
                </a:cubicBezTo>
                <a:cubicBezTo>
                  <a:pt x="6" y="60"/>
                  <a:pt x="0" y="67"/>
                  <a:pt x="0" y="75"/>
                </a:cubicBezTo>
                <a:cubicBezTo>
                  <a:pt x="0" y="131"/>
                  <a:pt x="0" y="131"/>
                  <a:pt x="0" y="131"/>
                </a:cubicBezTo>
                <a:cubicBezTo>
                  <a:pt x="0" y="141"/>
                  <a:pt x="9" y="150"/>
                  <a:pt x="19" y="150"/>
                </a:cubicBezTo>
                <a:cubicBezTo>
                  <a:pt x="92" y="150"/>
                  <a:pt x="92" y="150"/>
                  <a:pt x="92" y="150"/>
                </a:cubicBezTo>
                <a:cubicBezTo>
                  <a:pt x="102" y="150"/>
                  <a:pt x="110" y="141"/>
                  <a:pt x="110" y="131"/>
                </a:cubicBezTo>
                <a:cubicBezTo>
                  <a:pt x="110" y="75"/>
                  <a:pt x="110" y="75"/>
                  <a:pt x="110" y="75"/>
                </a:cubicBezTo>
                <a:cubicBezTo>
                  <a:pt x="110" y="67"/>
                  <a:pt x="105" y="59"/>
                  <a:pt x="97" y="56"/>
                </a:cubicBezTo>
                <a:close/>
                <a:moveTo>
                  <a:pt x="61" y="102"/>
                </a:moveTo>
                <a:cubicBezTo>
                  <a:pt x="61" y="119"/>
                  <a:pt x="61" y="119"/>
                  <a:pt x="61" y="119"/>
                </a:cubicBezTo>
                <a:cubicBezTo>
                  <a:pt x="50" y="119"/>
                  <a:pt x="50" y="119"/>
                  <a:pt x="50" y="119"/>
                </a:cubicBezTo>
                <a:cubicBezTo>
                  <a:pt x="50" y="102"/>
                  <a:pt x="50" y="102"/>
                  <a:pt x="50" y="102"/>
                </a:cubicBezTo>
                <a:cubicBezTo>
                  <a:pt x="45" y="100"/>
                  <a:pt x="41" y="95"/>
                  <a:pt x="41" y="89"/>
                </a:cubicBezTo>
                <a:cubicBezTo>
                  <a:pt x="41" y="82"/>
                  <a:pt x="47" y="75"/>
                  <a:pt x="55" y="75"/>
                </a:cubicBezTo>
                <a:cubicBezTo>
                  <a:pt x="63" y="75"/>
                  <a:pt x="69" y="82"/>
                  <a:pt x="69" y="89"/>
                </a:cubicBezTo>
                <a:cubicBezTo>
                  <a:pt x="69" y="95"/>
                  <a:pt x="66" y="100"/>
                  <a:pt x="61" y="10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8" name="Rectangle 7"/>
          <p:cNvSpPr>
            <a:spLocks noChangeArrowheads="1"/>
          </p:cNvSpPr>
          <p:nvPr/>
        </p:nvSpPr>
        <p:spPr bwMode="auto">
          <a:xfrm>
            <a:off x="5091729" y="4729044"/>
            <a:ext cx="1272780" cy="594784"/>
          </a:xfrm>
          <a:prstGeom prst="rect">
            <a:avLst/>
          </a:prstGeom>
          <a:solidFill>
            <a:srgbClr val="CC00CC"/>
          </a:solidFill>
          <a:ln>
            <a:noFill/>
          </a:ln>
        </p:spPr>
        <p:txBody>
          <a:bodyPr/>
          <a:lstStyle/>
          <a:p>
            <a:endParaRPr lang="zh-CN" altLang="en-US" sz="2100"/>
          </a:p>
        </p:txBody>
      </p:sp>
      <p:sp>
        <p:nvSpPr>
          <p:cNvPr id="59" name="Freeform 26"/>
          <p:cNvSpPr/>
          <p:nvPr/>
        </p:nvSpPr>
        <p:spPr bwMode="auto">
          <a:xfrm>
            <a:off x="5453868" y="4790387"/>
            <a:ext cx="446850" cy="461433"/>
          </a:xfrm>
          <a:custGeom>
            <a:avLst/>
            <a:gdLst>
              <a:gd name="T0" fmla="*/ 135 w 135"/>
              <a:gd name="T1" fmla="*/ 80 h 140"/>
              <a:gd name="T2" fmla="*/ 135 w 135"/>
              <a:gd name="T3" fmla="*/ 77 h 140"/>
              <a:gd name="T4" fmla="*/ 69 w 135"/>
              <a:gd name="T5" fmla="*/ 8 h 140"/>
              <a:gd name="T6" fmla="*/ 68 w 135"/>
              <a:gd name="T7" fmla="*/ 0 h 140"/>
              <a:gd name="T8" fmla="*/ 67 w 135"/>
              <a:gd name="T9" fmla="*/ 0 h 140"/>
              <a:gd name="T10" fmla="*/ 66 w 135"/>
              <a:gd name="T11" fmla="*/ 8 h 140"/>
              <a:gd name="T12" fmla="*/ 0 w 135"/>
              <a:gd name="T13" fmla="*/ 77 h 140"/>
              <a:gd name="T14" fmla="*/ 0 w 135"/>
              <a:gd name="T15" fmla="*/ 80 h 140"/>
              <a:gd name="T16" fmla="*/ 66 w 135"/>
              <a:gd name="T17" fmla="*/ 80 h 140"/>
              <a:gd name="T18" fmla="*/ 66 w 135"/>
              <a:gd name="T19" fmla="*/ 129 h 140"/>
              <a:gd name="T20" fmla="*/ 81 w 135"/>
              <a:gd name="T21" fmla="*/ 140 h 140"/>
              <a:gd name="T22" fmla="*/ 82 w 135"/>
              <a:gd name="T23" fmla="*/ 140 h 140"/>
              <a:gd name="T24" fmla="*/ 97 w 135"/>
              <a:gd name="T25" fmla="*/ 129 h 140"/>
              <a:gd name="T26" fmla="*/ 98 w 135"/>
              <a:gd name="T27" fmla="*/ 112 h 140"/>
              <a:gd name="T28" fmla="*/ 95 w 135"/>
              <a:gd name="T29" fmla="*/ 110 h 140"/>
              <a:gd name="T30" fmla="*/ 92 w 135"/>
              <a:gd name="T31" fmla="*/ 112 h 140"/>
              <a:gd name="T32" fmla="*/ 92 w 135"/>
              <a:gd name="T33" fmla="*/ 128 h 140"/>
              <a:gd name="T34" fmla="*/ 82 w 135"/>
              <a:gd name="T35" fmla="*/ 134 h 140"/>
              <a:gd name="T36" fmla="*/ 72 w 135"/>
              <a:gd name="T37" fmla="*/ 128 h 140"/>
              <a:gd name="T38" fmla="*/ 72 w 135"/>
              <a:gd name="T39" fmla="*/ 80 h 140"/>
              <a:gd name="T40" fmla="*/ 135 w 135"/>
              <a:gd name="T41" fmla="*/ 8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5" h="140">
                <a:moveTo>
                  <a:pt x="135" y="80"/>
                </a:moveTo>
                <a:cubicBezTo>
                  <a:pt x="135" y="78"/>
                  <a:pt x="135" y="78"/>
                  <a:pt x="135" y="77"/>
                </a:cubicBezTo>
                <a:cubicBezTo>
                  <a:pt x="135" y="40"/>
                  <a:pt x="106" y="9"/>
                  <a:pt x="69" y="8"/>
                </a:cubicBezTo>
                <a:cubicBezTo>
                  <a:pt x="68" y="0"/>
                  <a:pt x="68" y="0"/>
                  <a:pt x="68" y="0"/>
                </a:cubicBezTo>
                <a:cubicBezTo>
                  <a:pt x="67" y="0"/>
                  <a:pt x="67" y="0"/>
                  <a:pt x="67" y="0"/>
                </a:cubicBezTo>
                <a:cubicBezTo>
                  <a:pt x="66" y="8"/>
                  <a:pt x="66" y="8"/>
                  <a:pt x="66" y="8"/>
                </a:cubicBezTo>
                <a:cubicBezTo>
                  <a:pt x="29" y="9"/>
                  <a:pt x="0" y="40"/>
                  <a:pt x="0" y="77"/>
                </a:cubicBezTo>
                <a:cubicBezTo>
                  <a:pt x="0" y="78"/>
                  <a:pt x="0" y="79"/>
                  <a:pt x="0" y="80"/>
                </a:cubicBezTo>
                <a:cubicBezTo>
                  <a:pt x="66" y="80"/>
                  <a:pt x="66" y="80"/>
                  <a:pt x="66" y="80"/>
                </a:cubicBezTo>
                <a:cubicBezTo>
                  <a:pt x="66" y="129"/>
                  <a:pt x="66" y="129"/>
                  <a:pt x="66" y="129"/>
                </a:cubicBezTo>
                <a:cubicBezTo>
                  <a:pt x="67" y="135"/>
                  <a:pt x="73" y="139"/>
                  <a:pt x="81" y="140"/>
                </a:cubicBezTo>
                <a:cubicBezTo>
                  <a:pt x="82" y="140"/>
                  <a:pt x="82" y="140"/>
                  <a:pt x="82" y="140"/>
                </a:cubicBezTo>
                <a:cubicBezTo>
                  <a:pt x="90" y="139"/>
                  <a:pt x="97" y="135"/>
                  <a:pt x="97" y="129"/>
                </a:cubicBezTo>
                <a:cubicBezTo>
                  <a:pt x="98" y="112"/>
                  <a:pt x="98" y="112"/>
                  <a:pt x="98" y="112"/>
                </a:cubicBezTo>
                <a:cubicBezTo>
                  <a:pt x="98" y="111"/>
                  <a:pt x="96" y="110"/>
                  <a:pt x="95" y="110"/>
                </a:cubicBezTo>
                <a:cubicBezTo>
                  <a:pt x="93" y="110"/>
                  <a:pt x="92" y="111"/>
                  <a:pt x="92" y="112"/>
                </a:cubicBezTo>
                <a:cubicBezTo>
                  <a:pt x="92" y="112"/>
                  <a:pt x="92" y="128"/>
                  <a:pt x="92" y="128"/>
                </a:cubicBezTo>
                <a:cubicBezTo>
                  <a:pt x="92" y="131"/>
                  <a:pt x="87" y="134"/>
                  <a:pt x="82" y="134"/>
                </a:cubicBezTo>
                <a:cubicBezTo>
                  <a:pt x="76" y="134"/>
                  <a:pt x="72" y="131"/>
                  <a:pt x="72" y="128"/>
                </a:cubicBezTo>
                <a:cubicBezTo>
                  <a:pt x="72" y="80"/>
                  <a:pt x="72" y="80"/>
                  <a:pt x="72" y="80"/>
                </a:cubicBezTo>
                <a:lnTo>
                  <a:pt x="135" y="8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0" name="任意多边形 59"/>
          <p:cNvSpPr/>
          <p:nvPr/>
        </p:nvSpPr>
        <p:spPr>
          <a:xfrm>
            <a:off x="2529448" y="1816045"/>
            <a:ext cx="2555059" cy="543697"/>
          </a:xfrm>
          <a:custGeom>
            <a:avLst/>
            <a:gdLst>
              <a:gd name="connsiteX0" fmla="*/ 0 w 1915297"/>
              <a:gd name="connsiteY0" fmla="*/ 185351 h 407773"/>
              <a:gd name="connsiteX1" fmla="*/ 0 w 1915297"/>
              <a:gd name="connsiteY1" fmla="*/ 0 h 407773"/>
              <a:gd name="connsiteX2" fmla="*/ 1161535 w 1915297"/>
              <a:gd name="connsiteY2" fmla="*/ 0 h 407773"/>
              <a:gd name="connsiteX3" fmla="*/ 1161535 w 1915297"/>
              <a:gd name="connsiteY3" fmla="*/ 407773 h 407773"/>
              <a:gd name="connsiteX4" fmla="*/ 1915297 w 1915297"/>
              <a:gd name="connsiteY4" fmla="*/ 407773 h 40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5297" h="407773">
                <a:moveTo>
                  <a:pt x="0" y="185351"/>
                </a:moveTo>
                <a:lnTo>
                  <a:pt x="0" y="0"/>
                </a:lnTo>
                <a:lnTo>
                  <a:pt x="1161535" y="0"/>
                </a:lnTo>
                <a:lnTo>
                  <a:pt x="1161535" y="407773"/>
                </a:lnTo>
                <a:lnTo>
                  <a:pt x="1915297" y="407773"/>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54" tIns="60977" rIns="121954" bIns="60977" rtlCol="0" anchor="ctr"/>
          <a:lstStyle/>
          <a:p>
            <a:pPr algn="ctr"/>
            <a:endParaRPr lang="zh-CN" altLang="en-US"/>
          </a:p>
        </p:txBody>
      </p:sp>
      <p:sp>
        <p:nvSpPr>
          <p:cNvPr id="61" name="任意多边形 60"/>
          <p:cNvSpPr/>
          <p:nvPr/>
        </p:nvSpPr>
        <p:spPr>
          <a:xfrm>
            <a:off x="3666861" y="3639011"/>
            <a:ext cx="1401163" cy="0"/>
          </a:xfrm>
          <a:custGeom>
            <a:avLst/>
            <a:gdLst>
              <a:gd name="connsiteX0" fmla="*/ 0 w 1050325"/>
              <a:gd name="connsiteY0" fmla="*/ 0 h 0"/>
              <a:gd name="connsiteX1" fmla="*/ 1050325 w 1050325"/>
              <a:gd name="connsiteY1" fmla="*/ 0 h 0"/>
            </a:gdLst>
            <a:ahLst/>
            <a:cxnLst>
              <a:cxn ang="0">
                <a:pos x="connsiteX0" y="connsiteY0"/>
              </a:cxn>
              <a:cxn ang="0">
                <a:pos x="connsiteX1" y="connsiteY1"/>
              </a:cxn>
            </a:cxnLst>
            <a:rect l="l" t="t" r="r" b="b"/>
            <a:pathLst>
              <a:path w="1050325">
                <a:moveTo>
                  <a:pt x="0" y="0"/>
                </a:moveTo>
                <a:lnTo>
                  <a:pt x="1050325" y="0"/>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54" tIns="60977" rIns="121954" bIns="60977" rtlCol="0" anchor="ctr"/>
          <a:lstStyle/>
          <a:p>
            <a:pPr algn="ctr"/>
            <a:endParaRPr lang="zh-CN" altLang="en-US"/>
          </a:p>
        </p:txBody>
      </p:sp>
      <p:sp>
        <p:nvSpPr>
          <p:cNvPr id="62" name="任意多边形 61"/>
          <p:cNvSpPr/>
          <p:nvPr/>
        </p:nvSpPr>
        <p:spPr>
          <a:xfrm>
            <a:off x="2749953" y="5006121"/>
            <a:ext cx="2341776" cy="493370"/>
          </a:xfrm>
          <a:custGeom>
            <a:avLst/>
            <a:gdLst>
              <a:gd name="connsiteX0" fmla="*/ 0 w 1210962"/>
              <a:gd name="connsiteY0" fmla="*/ 481913 h 481913"/>
              <a:gd name="connsiteX1" fmla="*/ 729049 w 1210962"/>
              <a:gd name="connsiteY1" fmla="*/ 481913 h 481913"/>
              <a:gd name="connsiteX2" fmla="*/ 729049 w 1210962"/>
              <a:gd name="connsiteY2" fmla="*/ 0 h 481913"/>
              <a:gd name="connsiteX3" fmla="*/ 1210962 w 1210962"/>
              <a:gd name="connsiteY3" fmla="*/ 0 h 481913"/>
              <a:gd name="connsiteX0-1" fmla="*/ 0 w 1210962"/>
              <a:gd name="connsiteY0-2" fmla="*/ 481913 h 481913"/>
              <a:gd name="connsiteX1-3" fmla="*/ 729049 w 1210962"/>
              <a:gd name="connsiteY1-4" fmla="*/ 481913 h 481913"/>
              <a:gd name="connsiteX2-5" fmla="*/ 469969 w 1210962"/>
              <a:gd name="connsiteY2-6" fmla="*/ 7620 h 481913"/>
              <a:gd name="connsiteX3-7" fmla="*/ 1210962 w 1210962"/>
              <a:gd name="connsiteY3-8" fmla="*/ 0 h 481913"/>
              <a:gd name="connsiteX0-9" fmla="*/ 0 w 1210962"/>
              <a:gd name="connsiteY0-10" fmla="*/ 481913 h 489533"/>
              <a:gd name="connsiteX1-11" fmla="*/ 477589 w 1210962"/>
              <a:gd name="connsiteY1-12" fmla="*/ 489533 h 489533"/>
              <a:gd name="connsiteX2-13" fmla="*/ 469969 w 1210962"/>
              <a:gd name="connsiteY2-14" fmla="*/ 7620 h 489533"/>
              <a:gd name="connsiteX3-15" fmla="*/ 1210962 w 1210962"/>
              <a:gd name="connsiteY3-16" fmla="*/ 0 h 489533"/>
              <a:gd name="connsiteX0-17" fmla="*/ 0 w 1210962"/>
              <a:gd name="connsiteY0-18" fmla="*/ 481913 h 481913"/>
              <a:gd name="connsiteX1-19" fmla="*/ 468064 w 1210962"/>
              <a:gd name="connsiteY1-20" fmla="*/ 475245 h 481913"/>
              <a:gd name="connsiteX2-21" fmla="*/ 469969 w 1210962"/>
              <a:gd name="connsiteY2-22" fmla="*/ 7620 h 481913"/>
              <a:gd name="connsiteX3-23" fmla="*/ 1210962 w 1210962"/>
              <a:gd name="connsiteY3-24" fmla="*/ 0 h 481913"/>
              <a:gd name="connsiteX0-25" fmla="*/ 0 w 1210962"/>
              <a:gd name="connsiteY0-26" fmla="*/ 486199 h 486199"/>
              <a:gd name="connsiteX1-27" fmla="*/ 468064 w 1210962"/>
              <a:gd name="connsiteY1-28" fmla="*/ 479531 h 486199"/>
              <a:gd name="connsiteX2-29" fmla="*/ 469969 w 1210962"/>
              <a:gd name="connsiteY2-30" fmla="*/ 0 h 486199"/>
              <a:gd name="connsiteX3-31" fmla="*/ 1210962 w 1210962"/>
              <a:gd name="connsiteY3-32" fmla="*/ 4286 h 486199"/>
              <a:gd name="connsiteX0-33" fmla="*/ 0 w 1210962"/>
              <a:gd name="connsiteY0-34" fmla="*/ 481913 h 481913"/>
              <a:gd name="connsiteX1-35" fmla="*/ 468064 w 1210962"/>
              <a:gd name="connsiteY1-36" fmla="*/ 475245 h 481913"/>
              <a:gd name="connsiteX2-37" fmla="*/ 467587 w 1210962"/>
              <a:gd name="connsiteY2-38" fmla="*/ 2858 h 481913"/>
              <a:gd name="connsiteX3-39" fmla="*/ 1210962 w 1210962"/>
              <a:gd name="connsiteY3-40" fmla="*/ 0 h 481913"/>
              <a:gd name="connsiteX0-41" fmla="*/ 0 w 1210962"/>
              <a:gd name="connsiteY0-42" fmla="*/ 483817 h 483817"/>
              <a:gd name="connsiteX1-43" fmla="*/ 468064 w 1210962"/>
              <a:gd name="connsiteY1-44" fmla="*/ 477149 h 483817"/>
              <a:gd name="connsiteX2-45" fmla="*/ 474730 w 1210962"/>
              <a:gd name="connsiteY2-46" fmla="*/ 0 h 483817"/>
              <a:gd name="connsiteX3-47" fmla="*/ 1210962 w 1210962"/>
              <a:gd name="connsiteY3-48" fmla="*/ 1904 h 483817"/>
              <a:gd name="connsiteX0-49" fmla="*/ 0 w 1210962"/>
              <a:gd name="connsiteY0-50" fmla="*/ 481913 h 481913"/>
              <a:gd name="connsiteX1-51" fmla="*/ 468064 w 1210962"/>
              <a:gd name="connsiteY1-52" fmla="*/ 475245 h 481913"/>
              <a:gd name="connsiteX2-53" fmla="*/ 472349 w 1210962"/>
              <a:gd name="connsiteY2-54" fmla="*/ 5240 h 481913"/>
              <a:gd name="connsiteX3-55" fmla="*/ 1210962 w 1210962"/>
              <a:gd name="connsiteY3-56" fmla="*/ 0 h 481913"/>
              <a:gd name="connsiteX0-57" fmla="*/ 0 w 1210962"/>
              <a:gd name="connsiteY0-58" fmla="*/ 486198 h 486198"/>
              <a:gd name="connsiteX1-59" fmla="*/ 468064 w 1210962"/>
              <a:gd name="connsiteY1-60" fmla="*/ 479530 h 486198"/>
              <a:gd name="connsiteX2-61" fmla="*/ 467587 w 1210962"/>
              <a:gd name="connsiteY2-62" fmla="*/ 0 h 486198"/>
              <a:gd name="connsiteX3-63" fmla="*/ 1210962 w 1210962"/>
              <a:gd name="connsiteY3-64" fmla="*/ 4285 h 486198"/>
              <a:gd name="connsiteX0-65" fmla="*/ 0 w 1210962"/>
              <a:gd name="connsiteY0-66" fmla="*/ 481913 h 481913"/>
              <a:gd name="connsiteX1-67" fmla="*/ 468064 w 1210962"/>
              <a:gd name="connsiteY1-68" fmla="*/ 475245 h 481913"/>
              <a:gd name="connsiteX2-69" fmla="*/ 467587 w 1210962"/>
              <a:gd name="connsiteY2-70" fmla="*/ 2859 h 481913"/>
              <a:gd name="connsiteX3-71" fmla="*/ 1210962 w 1210962"/>
              <a:gd name="connsiteY3-72" fmla="*/ 0 h 481913"/>
              <a:gd name="connsiteX0-73" fmla="*/ 0 w 1210962"/>
              <a:gd name="connsiteY0-74" fmla="*/ 481913 h 481913"/>
              <a:gd name="connsiteX1-75" fmla="*/ 465683 w 1210962"/>
              <a:gd name="connsiteY1-76" fmla="*/ 480007 h 481913"/>
              <a:gd name="connsiteX2-77" fmla="*/ 467587 w 1210962"/>
              <a:gd name="connsiteY2-78" fmla="*/ 2859 h 481913"/>
              <a:gd name="connsiteX3-79" fmla="*/ 1210962 w 1210962"/>
              <a:gd name="connsiteY3-80" fmla="*/ 0 h 481913"/>
              <a:gd name="connsiteX0-81" fmla="*/ 0 w 1210962"/>
              <a:gd name="connsiteY0-82" fmla="*/ 488579 h 488579"/>
              <a:gd name="connsiteX1-83" fmla="*/ 465683 w 1210962"/>
              <a:gd name="connsiteY1-84" fmla="*/ 486673 h 488579"/>
              <a:gd name="connsiteX2-85" fmla="*/ 469968 w 1210962"/>
              <a:gd name="connsiteY2-86" fmla="*/ 0 h 488579"/>
              <a:gd name="connsiteX3-87" fmla="*/ 1210962 w 1210962"/>
              <a:gd name="connsiteY3-88" fmla="*/ 6666 h 488579"/>
              <a:gd name="connsiteX0-89" fmla="*/ 0 w 1210962"/>
              <a:gd name="connsiteY0-90" fmla="*/ 483816 h 483816"/>
              <a:gd name="connsiteX1-91" fmla="*/ 465683 w 1210962"/>
              <a:gd name="connsiteY1-92" fmla="*/ 481910 h 483816"/>
              <a:gd name="connsiteX2-93" fmla="*/ 469968 w 1210962"/>
              <a:gd name="connsiteY2-94" fmla="*/ 0 h 483816"/>
              <a:gd name="connsiteX3-95" fmla="*/ 1210962 w 1210962"/>
              <a:gd name="connsiteY3-96" fmla="*/ 1903 h 483816"/>
              <a:gd name="connsiteX0-97" fmla="*/ 0 w 1210962"/>
              <a:gd name="connsiteY0-98" fmla="*/ 490960 h 490960"/>
              <a:gd name="connsiteX1-99" fmla="*/ 465683 w 1210962"/>
              <a:gd name="connsiteY1-100" fmla="*/ 489054 h 490960"/>
              <a:gd name="connsiteX2-101" fmla="*/ 469968 w 1210962"/>
              <a:gd name="connsiteY2-102" fmla="*/ 0 h 490960"/>
              <a:gd name="connsiteX3-103" fmla="*/ 1210962 w 1210962"/>
              <a:gd name="connsiteY3-104" fmla="*/ 9047 h 490960"/>
              <a:gd name="connsiteX0-105" fmla="*/ 0 w 1210962"/>
              <a:gd name="connsiteY0-106" fmla="*/ 483816 h 483816"/>
              <a:gd name="connsiteX1-107" fmla="*/ 465683 w 1210962"/>
              <a:gd name="connsiteY1-108" fmla="*/ 481910 h 483816"/>
              <a:gd name="connsiteX2-109" fmla="*/ 467587 w 1210962"/>
              <a:gd name="connsiteY2-110" fmla="*/ 0 h 483816"/>
              <a:gd name="connsiteX3-111" fmla="*/ 1210962 w 1210962"/>
              <a:gd name="connsiteY3-112" fmla="*/ 1903 h 483816"/>
              <a:gd name="connsiteX0-113" fmla="*/ 0 w 1210962"/>
              <a:gd name="connsiteY0-114" fmla="*/ 481913 h 481913"/>
              <a:gd name="connsiteX1-115" fmla="*/ 465683 w 1210962"/>
              <a:gd name="connsiteY1-116" fmla="*/ 480007 h 481913"/>
              <a:gd name="connsiteX2-117" fmla="*/ 465206 w 1210962"/>
              <a:gd name="connsiteY2-118" fmla="*/ 2859 h 481913"/>
              <a:gd name="connsiteX3-119" fmla="*/ 1210962 w 1210962"/>
              <a:gd name="connsiteY3-120" fmla="*/ 0 h 481913"/>
              <a:gd name="connsiteX0-121" fmla="*/ 0 w 1210962"/>
              <a:gd name="connsiteY0-122" fmla="*/ 483816 h 483816"/>
              <a:gd name="connsiteX1-123" fmla="*/ 465683 w 1210962"/>
              <a:gd name="connsiteY1-124" fmla="*/ 481910 h 483816"/>
              <a:gd name="connsiteX2-125" fmla="*/ 465206 w 1210962"/>
              <a:gd name="connsiteY2-126" fmla="*/ 0 h 483816"/>
              <a:gd name="connsiteX3-127" fmla="*/ 1210962 w 1210962"/>
              <a:gd name="connsiteY3-128" fmla="*/ 1903 h 483816"/>
            </a:gdLst>
            <a:ahLst/>
            <a:cxnLst>
              <a:cxn ang="0">
                <a:pos x="connsiteX0-1" y="connsiteY0-2"/>
              </a:cxn>
              <a:cxn ang="0">
                <a:pos x="connsiteX1-3" y="connsiteY1-4"/>
              </a:cxn>
              <a:cxn ang="0">
                <a:pos x="connsiteX2-5" y="connsiteY2-6"/>
              </a:cxn>
              <a:cxn ang="0">
                <a:pos x="connsiteX3-7" y="connsiteY3-8"/>
              </a:cxn>
            </a:cxnLst>
            <a:rect l="l" t="t" r="r" b="b"/>
            <a:pathLst>
              <a:path w="1210962" h="483816">
                <a:moveTo>
                  <a:pt x="0" y="483816"/>
                </a:moveTo>
                <a:lnTo>
                  <a:pt x="465683" y="481910"/>
                </a:lnTo>
                <a:cubicBezTo>
                  <a:pt x="467111" y="325242"/>
                  <a:pt x="463778" y="156668"/>
                  <a:pt x="465206" y="0"/>
                </a:cubicBezTo>
                <a:lnTo>
                  <a:pt x="1210962" y="1903"/>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54" tIns="60977" rIns="121954" bIns="60977" rtlCol="0" anchor="ctr"/>
          <a:lstStyle/>
          <a:p>
            <a:pPr algn="ctr"/>
            <a:endParaRPr lang="zh-CN" altLang="en-US"/>
          </a:p>
        </p:txBody>
      </p:sp>
      <p:sp>
        <p:nvSpPr>
          <p:cNvPr id="63" name="文本框 52"/>
          <p:cNvSpPr txBox="1"/>
          <p:nvPr/>
        </p:nvSpPr>
        <p:spPr>
          <a:xfrm>
            <a:off x="397958" y="3529805"/>
            <a:ext cx="2376264" cy="861774"/>
          </a:xfrm>
          <a:prstGeom prst="rect">
            <a:avLst/>
          </a:prstGeom>
          <a:noFill/>
        </p:spPr>
        <p:txBody>
          <a:bodyPr wrap="square" rtlCol="0">
            <a:spAutoFit/>
          </a:bodyPr>
          <a:lstStyle/>
          <a:p>
            <a:pPr algn="ctr"/>
            <a:r>
              <a:rPr lang="zh-CN" altLang="en-US" sz="5000" b="1" dirty="0" smtClean="0">
                <a:ln>
                  <a:solidFill>
                    <a:schemeClr val="bg1"/>
                  </a:solidFill>
                </a:ln>
                <a:solidFill>
                  <a:schemeClr val="tx1">
                    <a:lumMod val="65000"/>
                    <a:lumOff val="35000"/>
                  </a:schemeClr>
                </a:solidFill>
                <a:ea typeface="微软雅黑" panose="020B0503020204020204" pitchFamily="34" charset="-122"/>
              </a:rPr>
              <a:t>目录</a:t>
            </a:r>
            <a:endParaRPr lang="zh-CN" altLang="en-US" sz="5000" b="1" dirty="0">
              <a:ln>
                <a:solidFill>
                  <a:schemeClr val="bg1"/>
                </a:solidFill>
              </a:ln>
              <a:solidFill>
                <a:schemeClr val="tx1">
                  <a:lumMod val="65000"/>
                  <a:lumOff val="35000"/>
                </a:schemeClr>
              </a:solidFill>
              <a:ea typeface="微软雅黑" panose="020B0503020204020204" pitchFamily="34" charset="-122"/>
            </a:endParaRPr>
          </a:p>
        </p:txBody>
      </p:sp>
      <p:sp>
        <p:nvSpPr>
          <p:cNvPr id="64" name="Freeform 11"/>
          <p:cNvSpPr/>
          <p:nvPr/>
        </p:nvSpPr>
        <p:spPr bwMode="auto">
          <a:xfrm>
            <a:off x="266527" y="2913851"/>
            <a:ext cx="3530322" cy="2719917"/>
          </a:xfrm>
          <a:custGeom>
            <a:avLst/>
            <a:gdLst>
              <a:gd name="T0" fmla="*/ 138 w 1067"/>
              <a:gd name="T1" fmla="*/ 12 h 823"/>
              <a:gd name="T2" fmla="*/ 102 w 1067"/>
              <a:gd name="T3" fmla="*/ 51 h 823"/>
              <a:gd name="T4" fmla="*/ 14 w 1067"/>
              <a:gd name="T5" fmla="*/ 223 h 823"/>
              <a:gd name="T6" fmla="*/ 1 w 1067"/>
              <a:gd name="T7" fmla="*/ 304 h 823"/>
              <a:gd name="T8" fmla="*/ 0 w 1067"/>
              <a:gd name="T9" fmla="*/ 321 h 823"/>
              <a:gd name="T10" fmla="*/ 0 w 1067"/>
              <a:gd name="T11" fmla="*/ 339 h 823"/>
              <a:gd name="T12" fmla="*/ 33 w 1067"/>
              <a:gd name="T13" fmla="*/ 509 h 823"/>
              <a:gd name="T14" fmla="*/ 270 w 1067"/>
              <a:gd name="T15" fmla="*/ 766 h 823"/>
              <a:gd name="T16" fmla="*/ 458 w 1067"/>
              <a:gd name="T17" fmla="*/ 820 h 823"/>
              <a:gd name="T18" fmla="*/ 463 w 1067"/>
              <a:gd name="T19" fmla="*/ 821 h 823"/>
              <a:gd name="T20" fmla="*/ 466 w 1067"/>
              <a:gd name="T21" fmla="*/ 821 h 823"/>
              <a:gd name="T22" fmla="*/ 480 w 1067"/>
              <a:gd name="T23" fmla="*/ 822 h 823"/>
              <a:gd name="T24" fmla="*/ 485 w 1067"/>
              <a:gd name="T25" fmla="*/ 822 h 823"/>
              <a:gd name="T26" fmla="*/ 512 w 1067"/>
              <a:gd name="T27" fmla="*/ 823 h 823"/>
              <a:gd name="T28" fmla="*/ 524 w 1067"/>
              <a:gd name="T29" fmla="*/ 822 h 823"/>
              <a:gd name="T30" fmla="*/ 572 w 1067"/>
              <a:gd name="T31" fmla="*/ 819 h 823"/>
              <a:gd name="T32" fmla="*/ 619 w 1067"/>
              <a:gd name="T33" fmla="*/ 811 h 823"/>
              <a:gd name="T34" fmla="*/ 809 w 1067"/>
              <a:gd name="T35" fmla="*/ 731 h 823"/>
              <a:gd name="T36" fmla="*/ 940 w 1067"/>
              <a:gd name="T37" fmla="*/ 611 h 823"/>
              <a:gd name="T38" fmla="*/ 958 w 1067"/>
              <a:gd name="T39" fmla="*/ 588 h 823"/>
              <a:gd name="T40" fmla="*/ 988 w 1067"/>
              <a:gd name="T41" fmla="*/ 542 h 823"/>
              <a:gd name="T42" fmla="*/ 1012 w 1067"/>
              <a:gd name="T43" fmla="*/ 496 h 823"/>
              <a:gd name="T44" fmla="*/ 1056 w 1067"/>
              <a:gd name="T45" fmla="*/ 366 h 823"/>
              <a:gd name="T46" fmla="*/ 1064 w 1067"/>
              <a:gd name="T47" fmla="*/ 315 h 823"/>
              <a:gd name="T48" fmla="*/ 691 w 1067"/>
              <a:gd name="T49" fmla="*/ 288 h 823"/>
              <a:gd name="T50" fmla="*/ 695 w 1067"/>
              <a:gd name="T51" fmla="*/ 311 h 823"/>
              <a:gd name="T52" fmla="*/ 696 w 1067"/>
              <a:gd name="T53" fmla="*/ 328 h 823"/>
              <a:gd name="T54" fmla="*/ 690 w 1067"/>
              <a:gd name="T55" fmla="*/ 390 h 823"/>
              <a:gd name="T56" fmla="*/ 686 w 1067"/>
              <a:gd name="T57" fmla="*/ 405 h 823"/>
              <a:gd name="T58" fmla="*/ 677 w 1067"/>
              <a:gd name="T59" fmla="*/ 429 h 823"/>
              <a:gd name="T60" fmla="*/ 673 w 1067"/>
              <a:gd name="T61" fmla="*/ 437 h 823"/>
              <a:gd name="T62" fmla="*/ 629 w 1067"/>
              <a:gd name="T63" fmla="*/ 504 h 823"/>
              <a:gd name="T64" fmla="*/ 509 w 1067"/>
              <a:gd name="T65" fmla="*/ 583 h 823"/>
              <a:gd name="T66" fmla="*/ 493 w 1067"/>
              <a:gd name="T67" fmla="*/ 588 h 823"/>
              <a:gd name="T68" fmla="*/ 484 w 1067"/>
              <a:gd name="T69" fmla="*/ 590 h 823"/>
              <a:gd name="T70" fmla="*/ 477 w 1067"/>
              <a:gd name="T71" fmla="*/ 592 h 823"/>
              <a:gd name="T72" fmla="*/ 470 w 1067"/>
              <a:gd name="T73" fmla="*/ 593 h 823"/>
              <a:gd name="T74" fmla="*/ 458 w 1067"/>
              <a:gd name="T75" fmla="*/ 595 h 823"/>
              <a:gd name="T76" fmla="*/ 459 w 1067"/>
              <a:gd name="T77" fmla="*/ 595 h 823"/>
              <a:gd name="T78" fmla="*/ 455 w 1067"/>
              <a:gd name="T79" fmla="*/ 595 h 823"/>
              <a:gd name="T80" fmla="*/ 229 w 1067"/>
              <a:gd name="T81" fmla="*/ 541 h 823"/>
              <a:gd name="T82" fmla="*/ 89 w 1067"/>
              <a:gd name="T83" fmla="*/ 344 h 823"/>
              <a:gd name="T84" fmla="*/ 84 w 1067"/>
              <a:gd name="T85" fmla="*/ 323 h 823"/>
              <a:gd name="T86" fmla="*/ 81 w 1067"/>
              <a:gd name="T87" fmla="*/ 310 h 823"/>
              <a:gd name="T88" fmla="*/ 79 w 1067"/>
              <a:gd name="T89" fmla="*/ 294 h 823"/>
              <a:gd name="T90" fmla="*/ 78 w 1067"/>
              <a:gd name="T91" fmla="*/ 288 h 823"/>
              <a:gd name="T92" fmla="*/ 78 w 1067"/>
              <a:gd name="T93" fmla="*/ 288 h 823"/>
              <a:gd name="T94" fmla="*/ 75 w 1067"/>
              <a:gd name="T95" fmla="*/ 232 h 823"/>
              <a:gd name="T96" fmla="*/ 118 w 1067"/>
              <a:gd name="T97" fmla="*/ 62 h 823"/>
              <a:gd name="T98" fmla="*/ 144 w 1067"/>
              <a:gd name="T99" fmla="*/ 17 h 823"/>
              <a:gd name="T100" fmla="*/ 152 w 1067"/>
              <a:gd name="T10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67" h="823">
                <a:moveTo>
                  <a:pt x="152" y="0"/>
                </a:moveTo>
                <a:cubicBezTo>
                  <a:pt x="152" y="0"/>
                  <a:pt x="147" y="4"/>
                  <a:pt x="138" y="12"/>
                </a:cubicBezTo>
                <a:cubicBezTo>
                  <a:pt x="134" y="16"/>
                  <a:pt x="129" y="22"/>
                  <a:pt x="122" y="28"/>
                </a:cubicBezTo>
                <a:cubicBezTo>
                  <a:pt x="116" y="34"/>
                  <a:pt x="109" y="42"/>
                  <a:pt x="102" y="51"/>
                </a:cubicBezTo>
                <a:cubicBezTo>
                  <a:pt x="87" y="68"/>
                  <a:pt x="70" y="91"/>
                  <a:pt x="55" y="120"/>
                </a:cubicBezTo>
                <a:cubicBezTo>
                  <a:pt x="39" y="148"/>
                  <a:pt x="24" y="183"/>
                  <a:pt x="14" y="223"/>
                </a:cubicBezTo>
                <a:cubicBezTo>
                  <a:pt x="9" y="243"/>
                  <a:pt x="5" y="265"/>
                  <a:pt x="2" y="287"/>
                </a:cubicBezTo>
                <a:cubicBezTo>
                  <a:pt x="2" y="293"/>
                  <a:pt x="1" y="298"/>
                  <a:pt x="1" y="304"/>
                </a:cubicBezTo>
                <a:cubicBezTo>
                  <a:pt x="1" y="306"/>
                  <a:pt x="0" y="309"/>
                  <a:pt x="0" y="312"/>
                </a:cubicBezTo>
                <a:cubicBezTo>
                  <a:pt x="0" y="315"/>
                  <a:pt x="0" y="318"/>
                  <a:pt x="0" y="321"/>
                </a:cubicBezTo>
                <a:cubicBezTo>
                  <a:pt x="0" y="324"/>
                  <a:pt x="0" y="327"/>
                  <a:pt x="0" y="330"/>
                </a:cubicBezTo>
                <a:cubicBezTo>
                  <a:pt x="0" y="333"/>
                  <a:pt x="0" y="336"/>
                  <a:pt x="0" y="339"/>
                </a:cubicBezTo>
                <a:cubicBezTo>
                  <a:pt x="0" y="345"/>
                  <a:pt x="0" y="351"/>
                  <a:pt x="0" y="357"/>
                </a:cubicBezTo>
                <a:cubicBezTo>
                  <a:pt x="3" y="406"/>
                  <a:pt x="13" y="458"/>
                  <a:pt x="33" y="509"/>
                </a:cubicBezTo>
                <a:cubicBezTo>
                  <a:pt x="54" y="561"/>
                  <a:pt x="84" y="611"/>
                  <a:pt x="124" y="655"/>
                </a:cubicBezTo>
                <a:cubicBezTo>
                  <a:pt x="164" y="700"/>
                  <a:pt x="214" y="738"/>
                  <a:pt x="270" y="766"/>
                </a:cubicBezTo>
                <a:cubicBezTo>
                  <a:pt x="326" y="795"/>
                  <a:pt x="389" y="814"/>
                  <a:pt x="452" y="820"/>
                </a:cubicBezTo>
                <a:cubicBezTo>
                  <a:pt x="458" y="820"/>
                  <a:pt x="458" y="820"/>
                  <a:pt x="458" y="820"/>
                </a:cubicBezTo>
                <a:cubicBezTo>
                  <a:pt x="459" y="821"/>
                  <a:pt x="459" y="821"/>
                  <a:pt x="459" y="821"/>
                </a:cubicBezTo>
                <a:cubicBezTo>
                  <a:pt x="457" y="821"/>
                  <a:pt x="463" y="821"/>
                  <a:pt x="463" y="821"/>
                </a:cubicBezTo>
                <a:cubicBezTo>
                  <a:pt x="464" y="821"/>
                  <a:pt x="464" y="821"/>
                  <a:pt x="464" y="821"/>
                </a:cubicBezTo>
                <a:cubicBezTo>
                  <a:pt x="466" y="821"/>
                  <a:pt x="466" y="821"/>
                  <a:pt x="466" y="821"/>
                </a:cubicBezTo>
                <a:cubicBezTo>
                  <a:pt x="476" y="822"/>
                  <a:pt x="476" y="822"/>
                  <a:pt x="476" y="822"/>
                </a:cubicBezTo>
                <a:cubicBezTo>
                  <a:pt x="480" y="822"/>
                  <a:pt x="480" y="822"/>
                  <a:pt x="480" y="822"/>
                </a:cubicBezTo>
                <a:cubicBezTo>
                  <a:pt x="483" y="822"/>
                  <a:pt x="483" y="822"/>
                  <a:pt x="483" y="822"/>
                </a:cubicBezTo>
                <a:cubicBezTo>
                  <a:pt x="483" y="822"/>
                  <a:pt x="484" y="822"/>
                  <a:pt x="485" y="822"/>
                </a:cubicBezTo>
                <a:cubicBezTo>
                  <a:pt x="499" y="823"/>
                  <a:pt x="499" y="823"/>
                  <a:pt x="499" y="823"/>
                </a:cubicBezTo>
                <a:cubicBezTo>
                  <a:pt x="512" y="823"/>
                  <a:pt x="512" y="823"/>
                  <a:pt x="512" y="823"/>
                </a:cubicBezTo>
                <a:cubicBezTo>
                  <a:pt x="514" y="823"/>
                  <a:pt x="516" y="823"/>
                  <a:pt x="518" y="823"/>
                </a:cubicBezTo>
                <a:cubicBezTo>
                  <a:pt x="524" y="822"/>
                  <a:pt x="524" y="822"/>
                  <a:pt x="524" y="822"/>
                </a:cubicBezTo>
                <a:cubicBezTo>
                  <a:pt x="532" y="822"/>
                  <a:pt x="540" y="822"/>
                  <a:pt x="548" y="821"/>
                </a:cubicBezTo>
                <a:cubicBezTo>
                  <a:pt x="556" y="820"/>
                  <a:pt x="564" y="820"/>
                  <a:pt x="572" y="819"/>
                </a:cubicBezTo>
                <a:cubicBezTo>
                  <a:pt x="579" y="818"/>
                  <a:pt x="587" y="817"/>
                  <a:pt x="595" y="816"/>
                </a:cubicBezTo>
                <a:cubicBezTo>
                  <a:pt x="603" y="814"/>
                  <a:pt x="611" y="813"/>
                  <a:pt x="619" y="811"/>
                </a:cubicBezTo>
                <a:cubicBezTo>
                  <a:pt x="626" y="810"/>
                  <a:pt x="634" y="808"/>
                  <a:pt x="642" y="806"/>
                </a:cubicBezTo>
                <a:cubicBezTo>
                  <a:pt x="702" y="790"/>
                  <a:pt x="760" y="764"/>
                  <a:pt x="809" y="731"/>
                </a:cubicBezTo>
                <a:cubicBezTo>
                  <a:pt x="858" y="699"/>
                  <a:pt x="900" y="660"/>
                  <a:pt x="934" y="619"/>
                </a:cubicBezTo>
                <a:cubicBezTo>
                  <a:pt x="936" y="616"/>
                  <a:pt x="938" y="614"/>
                  <a:pt x="940" y="611"/>
                </a:cubicBezTo>
                <a:cubicBezTo>
                  <a:pt x="942" y="609"/>
                  <a:pt x="944" y="606"/>
                  <a:pt x="946" y="604"/>
                </a:cubicBezTo>
                <a:cubicBezTo>
                  <a:pt x="950" y="598"/>
                  <a:pt x="954" y="593"/>
                  <a:pt x="958" y="588"/>
                </a:cubicBezTo>
                <a:cubicBezTo>
                  <a:pt x="965" y="578"/>
                  <a:pt x="972" y="568"/>
                  <a:pt x="979" y="557"/>
                </a:cubicBezTo>
                <a:cubicBezTo>
                  <a:pt x="982" y="552"/>
                  <a:pt x="985" y="547"/>
                  <a:pt x="988" y="542"/>
                </a:cubicBezTo>
                <a:cubicBezTo>
                  <a:pt x="991" y="536"/>
                  <a:pt x="994" y="531"/>
                  <a:pt x="997" y="526"/>
                </a:cubicBezTo>
                <a:cubicBezTo>
                  <a:pt x="1002" y="516"/>
                  <a:pt x="1007" y="506"/>
                  <a:pt x="1012" y="496"/>
                </a:cubicBezTo>
                <a:cubicBezTo>
                  <a:pt x="1031" y="456"/>
                  <a:pt x="1043" y="419"/>
                  <a:pt x="1050" y="388"/>
                </a:cubicBezTo>
                <a:cubicBezTo>
                  <a:pt x="1053" y="380"/>
                  <a:pt x="1054" y="373"/>
                  <a:pt x="1056" y="366"/>
                </a:cubicBezTo>
                <a:cubicBezTo>
                  <a:pt x="1057" y="359"/>
                  <a:pt x="1059" y="352"/>
                  <a:pt x="1059" y="346"/>
                </a:cubicBezTo>
                <a:cubicBezTo>
                  <a:pt x="1061" y="334"/>
                  <a:pt x="1063" y="323"/>
                  <a:pt x="1064" y="315"/>
                </a:cubicBezTo>
                <a:cubicBezTo>
                  <a:pt x="1066" y="297"/>
                  <a:pt x="1067" y="288"/>
                  <a:pt x="1067" y="288"/>
                </a:cubicBezTo>
                <a:cubicBezTo>
                  <a:pt x="691" y="288"/>
                  <a:pt x="691" y="288"/>
                  <a:pt x="691" y="288"/>
                </a:cubicBezTo>
                <a:cubicBezTo>
                  <a:pt x="691" y="288"/>
                  <a:pt x="692" y="292"/>
                  <a:pt x="693" y="299"/>
                </a:cubicBezTo>
                <a:cubicBezTo>
                  <a:pt x="694" y="302"/>
                  <a:pt x="694" y="306"/>
                  <a:pt x="695" y="311"/>
                </a:cubicBezTo>
                <a:cubicBezTo>
                  <a:pt x="695" y="314"/>
                  <a:pt x="695" y="316"/>
                  <a:pt x="695" y="319"/>
                </a:cubicBezTo>
                <a:cubicBezTo>
                  <a:pt x="696" y="322"/>
                  <a:pt x="696" y="325"/>
                  <a:pt x="696" y="328"/>
                </a:cubicBezTo>
                <a:cubicBezTo>
                  <a:pt x="696" y="341"/>
                  <a:pt x="696" y="357"/>
                  <a:pt x="693" y="376"/>
                </a:cubicBezTo>
                <a:cubicBezTo>
                  <a:pt x="692" y="380"/>
                  <a:pt x="691" y="385"/>
                  <a:pt x="690" y="390"/>
                </a:cubicBezTo>
                <a:cubicBezTo>
                  <a:pt x="689" y="392"/>
                  <a:pt x="688" y="395"/>
                  <a:pt x="688" y="398"/>
                </a:cubicBezTo>
                <a:cubicBezTo>
                  <a:pt x="687" y="400"/>
                  <a:pt x="686" y="403"/>
                  <a:pt x="686" y="405"/>
                </a:cubicBezTo>
                <a:cubicBezTo>
                  <a:pt x="684" y="410"/>
                  <a:pt x="682" y="415"/>
                  <a:pt x="680" y="421"/>
                </a:cubicBezTo>
                <a:cubicBezTo>
                  <a:pt x="679" y="424"/>
                  <a:pt x="678" y="426"/>
                  <a:pt x="677" y="429"/>
                </a:cubicBezTo>
                <a:cubicBezTo>
                  <a:pt x="677" y="430"/>
                  <a:pt x="676" y="432"/>
                  <a:pt x="675" y="433"/>
                </a:cubicBezTo>
                <a:cubicBezTo>
                  <a:pt x="675" y="434"/>
                  <a:pt x="674" y="436"/>
                  <a:pt x="673" y="437"/>
                </a:cubicBezTo>
                <a:cubicBezTo>
                  <a:pt x="669" y="448"/>
                  <a:pt x="662" y="459"/>
                  <a:pt x="655" y="471"/>
                </a:cubicBezTo>
                <a:cubicBezTo>
                  <a:pt x="648" y="482"/>
                  <a:pt x="639" y="493"/>
                  <a:pt x="629" y="504"/>
                </a:cubicBezTo>
                <a:cubicBezTo>
                  <a:pt x="610" y="526"/>
                  <a:pt x="585" y="546"/>
                  <a:pt x="556" y="562"/>
                </a:cubicBezTo>
                <a:cubicBezTo>
                  <a:pt x="541" y="571"/>
                  <a:pt x="525" y="578"/>
                  <a:pt x="509" y="583"/>
                </a:cubicBezTo>
                <a:cubicBezTo>
                  <a:pt x="504" y="585"/>
                  <a:pt x="500" y="586"/>
                  <a:pt x="496" y="587"/>
                </a:cubicBezTo>
                <a:cubicBezTo>
                  <a:pt x="493" y="588"/>
                  <a:pt x="493" y="588"/>
                  <a:pt x="493" y="588"/>
                </a:cubicBezTo>
                <a:cubicBezTo>
                  <a:pt x="491" y="588"/>
                  <a:pt x="490" y="589"/>
                  <a:pt x="489" y="589"/>
                </a:cubicBezTo>
                <a:cubicBezTo>
                  <a:pt x="484" y="590"/>
                  <a:pt x="484" y="590"/>
                  <a:pt x="484" y="590"/>
                </a:cubicBezTo>
                <a:cubicBezTo>
                  <a:pt x="479" y="592"/>
                  <a:pt x="479" y="592"/>
                  <a:pt x="479" y="592"/>
                </a:cubicBezTo>
                <a:cubicBezTo>
                  <a:pt x="478" y="592"/>
                  <a:pt x="478" y="592"/>
                  <a:pt x="477" y="592"/>
                </a:cubicBezTo>
                <a:cubicBezTo>
                  <a:pt x="474" y="593"/>
                  <a:pt x="474" y="593"/>
                  <a:pt x="474" y="593"/>
                </a:cubicBezTo>
                <a:cubicBezTo>
                  <a:pt x="470" y="593"/>
                  <a:pt x="470" y="593"/>
                  <a:pt x="470" y="593"/>
                </a:cubicBezTo>
                <a:cubicBezTo>
                  <a:pt x="460" y="594"/>
                  <a:pt x="460" y="594"/>
                  <a:pt x="460" y="594"/>
                </a:cubicBezTo>
                <a:cubicBezTo>
                  <a:pt x="458" y="595"/>
                  <a:pt x="458" y="595"/>
                  <a:pt x="458" y="595"/>
                </a:cubicBezTo>
                <a:cubicBezTo>
                  <a:pt x="457" y="595"/>
                  <a:pt x="457" y="595"/>
                  <a:pt x="457" y="595"/>
                </a:cubicBezTo>
                <a:cubicBezTo>
                  <a:pt x="456" y="595"/>
                  <a:pt x="462" y="595"/>
                  <a:pt x="459" y="595"/>
                </a:cubicBezTo>
                <a:cubicBezTo>
                  <a:pt x="459" y="595"/>
                  <a:pt x="459" y="595"/>
                  <a:pt x="459" y="595"/>
                </a:cubicBezTo>
                <a:cubicBezTo>
                  <a:pt x="455" y="595"/>
                  <a:pt x="455" y="595"/>
                  <a:pt x="455" y="595"/>
                </a:cubicBezTo>
                <a:cubicBezTo>
                  <a:pt x="418" y="601"/>
                  <a:pt x="379" y="599"/>
                  <a:pt x="340" y="590"/>
                </a:cubicBezTo>
                <a:cubicBezTo>
                  <a:pt x="301" y="581"/>
                  <a:pt x="263" y="564"/>
                  <a:pt x="229" y="541"/>
                </a:cubicBezTo>
                <a:cubicBezTo>
                  <a:pt x="195" y="517"/>
                  <a:pt x="165" y="487"/>
                  <a:pt x="141" y="454"/>
                </a:cubicBezTo>
                <a:cubicBezTo>
                  <a:pt x="117" y="420"/>
                  <a:pt x="100" y="382"/>
                  <a:pt x="89" y="344"/>
                </a:cubicBezTo>
                <a:cubicBezTo>
                  <a:pt x="88" y="339"/>
                  <a:pt x="87" y="335"/>
                  <a:pt x="85" y="330"/>
                </a:cubicBezTo>
                <a:cubicBezTo>
                  <a:pt x="85" y="327"/>
                  <a:pt x="84" y="325"/>
                  <a:pt x="84" y="323"/>
                </a:cubicBezTo>
                <a:cubicBezTo>
                  <a:pt x="83" y="321"/>
                  <a:pt x="83" y="318"/>
                  <a:pt x="82" y="316"/>
                </a:cubicBezTo>
                <a:cubicBezTo>
                  <a:pt x="82" y="314"/>
                  <a:pt x="81" y="312"/>
                  <a:pt x="81" y="310"/>
                </a:cubicBezTo>
                <a:cubicBezTo>
                  <a:pt x="80" y="307"/>
                  <a:pt x="80" y="304"/>
                  <a:pt x="80" y="302"/>
                </a:cubicBezTo>
                <a:cubicBezTo>
                  <a:pt x="79" y="299"/>
                  <a:pt x="79" y="297"/>
                  <a:pt x="79" y="294"/>
                </a:cubicBezTo>
                <a:cubicBezTo>
                  <a:pt x="78" y="290"/>
                  <a:pt x="78" y="290"/>
                  <a:pt x="78" y="290"/>
                </a:cubicBezTo>
                <a:cubicBezTo>
                  <a:pt x="78" y="288"/>
                  <a:pt x="78" y="288"/>
                  <a:pt x="78" y="288"/>
                </a:cubicBezTo>
                <a:cubicBezTo>
                  <a:pt x="78" y="288"/>
                  <a:pt x="78" y="288"/>
                  <a:pt x="78" y="288"/>
                </a:cubicBezTo>
                <a:cubicBezTo>
                  <a:pt x="78" y="287"/>
                  <a:pt x="78" y="288"/>
                  <a:pt x="78" y="288"/>
                </a:cubicBezTo>
                <a:cubicBezTo>
                  <a:pt x="78" y="287"/>
                  <a:pt x="78" y="287"/>
                  <a:pt x="78" y="287"/>
                </a:cubicBezTo>
                <a:cubicBezTo>
                  <a:pt x="75" y="268"/>
                  <a:pt x="75" y="250"/>
                  <a:pt x="75" y="232"/>
                </a:cubicBezTo>
                <a:cubicBezTo>
                  <a:pt x="76" y="196"/>
                  <a:pt x="81" y="163"/>
                  <a:pt x="90" y="134"/>
                </a:cubicBezTo>
                <a:cubicBezTo>
                  <a:pt x="98" y="106"/>
                  <a:pt x="108" y="81"/>
                  <a:pt x="118" y="62"/>
                </a:cubicBezTo>
                <a:cubicBezTo>
                  <a:pt x="123" y="52"/>
                  <a:pt x="128" y="43"/>
                  <a:pt x="133" y="36"/>
                </a:cubicBezTo>
                <a:cubicBezTo>
                  <a:pt x="137" y="29"/>
                  <a:pt x="141" y="22"/>
                  <a:pt x="144" y="17"/>
                </a:cubicBezTo>
                <a:cubicBezTo>
                  <a:pt x="151" y="8"/>
                  <a:pt x="155" y="2"/>
                  <a:pt x="155" y="2"/>
                </a:cubicBezTo>
                <a:lnTo>
                  <a:pt x="152" y="0"/>
                </a:lnTo>
                <a:close/>
              </a:path>
            </a:pathLst>
          </a:custGeom>
          <a:solidFill>
            <a:srgbClr val="CC00CC"/>
          </a:solidFill>
          <a:ln>
            <a:noFill/>
          </a:ln>
        </p:spPr>
        <p:txBody>
          <a:bodyPr lIns="121954" tIns="60977" rIns="121954" bIns="60977"/>
          <a:lstStyle/>
          <a:p>
            <a:endParaRPr lang="zh-CN" altLang="en-US" sz="2100"/>
          </a:p>
        </p:txBody>
      </p:sp>
      <p:grpSp>
        <p:nvGrpSpPr>
          <p:cNvPr id="65" name="组合 64"/>
          <p:cNvGrpSpPr/>
          <p:nvPr/>
        </p:nvGrpSpPr>
        <p:grpSpPr>
          <a:xfrm>
            <a:off x="2877660" y="4171700"/>
            <a:ext cx="459557" cy="499533"/>
            <a:chOff x="4290602" y="3616987"/>
            <a:chExt cx="459557" cy="499533"/>
          </a:xfrm>
        </p:grpSpPr>
        <p:sp>
          <p:nvSpPr>
            <p:cNvPr id="66" name="Freeform 31"/>
            <p:cNvSpPr/>
            <p:nvPr/>
          </p:nvSpPr>
          <p:spPr bwMode="auto">
            <a:xfrm>
              <a:off x="4290602" y="3693187"/>
              <a:ext cx="271074" cy="423333"/>
            </a:xfrm>
            <a:custGeom>
              <a:avLst/>
              <a:gdLst>
                <a:gd name="T0" fmla="*/ 0 w 128"/>
                <a:gd name="T1" fmla="*/ 189 h 200"/>
                <a:gd name="T2" fmla="*/ 121 w 128"/>
                <a:gd name="T3" fmla="*/ 0 h 200"/>
                <a:gd name="T4" fmla="*/ 128 w 128"/>
                <a:gd name="T5" fmla="*/ 5 h 200"/>
                <a:gd name="T6" fmla="*/ 19 w 128"/>
                <a:gd name="T7" fmla="*/ 200 h 200"/>
                <a:gd name="T8" fmla="*/ 0 w 128"/>
                <a:gd name="T9" fmla="*/ 189 h 200"/>
              </a:gdLst>
              <a:ahLst/>
              <a:cxnLst>
                <a:cxn ang="0">
                  <a:pos x="T0" y="T1"/>
                </a:cxn>
                <a:cxn ang="0">
                  <a:pos x="T2" y="T3"/>
                </a:cxn>
                <a:cxn ang="0">
                  <a:pos x="T4" y="T5"/>
                </a:cxn>
                <a:cxn ang="0">
                  <a:pos x="T6" y="T7"/>
                </a:cxn>
                <a:cxn ang="0">
                  <a:pos x="T8" y="T9"/>
                </a:cxn>
              </a:cxnLst>
              <a:rect l="0" t="0" r="r" b="b"/>
              <a:pathLst>
                <a:path w="128" h="200">
                  <a:moveTo>
                    <a:pt x="0" y="189"/>
                  </a:moveTo>
                  <a:lnTo>
                    <a:pt x="121" y="0"/>
                  </a:lnTo>
                  <a:lnTo>
                    <a:pt x="128" y="5"/>
                  </a:lnTo>
                  <a:lnTo>
                    <a:pt x="19" y="200"/>
                  </a:lnTo>
                  <a:lnTo>
                    <a:pt x="0" y="189"/>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67" name="Freeform 32"/>
            <p:cNvSpPr/>
            <p:nvPr/>
          </p:nvSpPr>
          <p:spPr bwMode="auto">
            <a:xfrm>
              <a:off x="4546852" y="3646620"/>
              <a:ext cx="42355" cy="57151"/>
            </a:xfrm>
            <a:custGeom>
              <a:avLst/>
              <a:gdLst>
                <a:gd name="T0" fmla="*/ 7 w 20"/>
                <a:gd name="T1" fmla="*/ 27 h 27"/>
                <a:gd name="T2" fmla="*/ 0 w 20"/>
                <a:gd name="T3" fmla="*/ 22 h 27"/>
                <a:gd name="T4" fmla="*/ 10 w 20"/>
                <a:gd name="T5" fmla="*/ 0 h 27"/>
                <a:gd name="T6" fmla="*/ 20 w 20"/>
                <a:gd name="T7" fmla="*/ 5 h 27"/>
                <a:gd name="T8" fmla="*/ 7 w 20"/>
                <a:gd name="T9" fmla="*/ 27 h 27"/>
              </a:gdLst>
              <a:ahLst/>
              <a:cxnLst>
                <a:cxn ang="0">
                  <a:pos x="T0" y="T1"/>
                </a:cxn>
                <a:cxn ang="0">
                  <a:pos x="T2" y="T3"/>
                </a:cxn>
                <a:cxn ang="0">
                  <a:pos x="T4" y="T5"/>
                </a:cxn>
                <a:cxn ang="0">
                  <a:pos x="T6" y="T7"/>
                </a:cxn>
                <a:cxn ang="0">
                  <a:pos x="T8" y="T9"/>
                </a:cxn>
              </a:cxnLst>
              <a:rect l="0" t="0" r="r" b="b"/>
              <a:pathLst>
                <a:path w="20" h="27">
                  <a:moveTo>
                    <a:pt x="7" y="27"/>
                  </a:moveTo>
                  <a:lnTo>
                    <a:pt x="0" y="22"/>
                  </a:lnTo>
                  <a:lnTo>
                    <a:pt x="10" y="0"/>
                  </a:lnTo>
                  <a:lnTo>
                    <a:pt x="20" y="5"/>
                  </a:lnTo>
                  <a:lnTo>
                    <a:pt x="7" y="27"/>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68" name="Freeform 33"/>
            <p:cNvSpPr/>
            <p:nvPr/>
          </p:nvSpPr>
          <p:spPr bwMode="auto">
            <a:xfrm>
              <a:off x="4650622" y="3911203"/>
              <a:ext cx="69887" cy="69851"/>
            </a:xfrm>
            <a:custGeom>
              <a:avLst/>
              <a:gdLst>
                <a:gd name="T0" fmla="*/ 19 w 33"/>
                <a:gd name="T1" fmla="*/ 33 h 33"/>
                <a:gd name="T2" fmla="*/ 13 w 33"/>
                <a:gd name="T3" fmla="*/ 24 h 33"/>
                <a:gd name="T4" fmla="*/ 0 w 33"/>
                <a:gd name="T5" fmla="*/ 25 h 33"/>
                <a:gd name="T6" fmla="*/ 7 w 33"/>
                <a:gd name="T7" fmla="*/ 16 h 33"/>
                <a:gd name="T8" fmla="*/ 2 w 33"/>
                <a:gd name="T9" fmla="*/ 5 h 33"/>
                <a:gd name="T10" fmla="*/ 13 w 33"/>
                <a:gd name="T11" fmla="*/ 8 h 33"/>
                <a:gd name="T12" fmla="*/ 22 w 33"/>
                <a:gd name="T13" fmla="*/ 0 h 33"/>
                <a:gd name="T14" fmla="*/ 24 w 33"/>
                <a:gd name="T15" fmla="*/ 11 h 33"/>
                <a:gd name="T16" fmla="*/ 33 w 33"/>
                <a:gd name="T17" fmla="*/ 17 h 33"/>
                <a:gd name="T18" fmla="*/ 22 w 33"/>
                <a:gd name="T19" fmla="*/ 22 h 33"/>
                <a:gd name="T20" fmla="*/ 19 w 33"/>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19" y="33"/>
                  </a:moveTo>
                  <a:lnTo>
                    <a:pt x="13" y="24"/>
                  </a:lnTo>
                  <a:lnTo>
                    <a:pt x="0" y="25"/>
                  </a:lnTo>
                  <a:lnTo>
                    <a:pt x="7" y="16"/>
                  </a:lnTo>
                  <a:lnTo>
                    <a:pt x="2" y="5"/>
                  </a:lnTo>
                  <a:lnTo>
                    <a:pt x="13" y="8"/>
                  </a:lnTo>
                  <a:lnTo>
                    <a:pt x="22" y="0"/>
                  </a:lnTo>
                  <a:lnTo>
                    <a:pt x="24" y="11"/>
                  </a:lnTo>
                  <a:lnTo>
                    <a:pt x="33" y="17"/>
                  </a:lnTo>
                  <a:lnTo>
                    <a:pt x="22" y="22"/>
                  </a:lnTo>
                  <a:lnTo>
                    <a:pt x="19" y="33"/>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69" name="Freeform 34"/>
            <p:cNvSpPr/>
            <p:nvPr/>
          </p:nvSpPr>
          <p:spPr bwMode="auto">
            <a:xfrm>
              <a:off x="4561676" y="3767269"/>
              <a:ext cx="74123" cy="76200"/>
            </a:xfrm>
            <a:custGeom>
              <a:avLst/>
              <a:gdLst>
                <a:gd name="T0" fmla="*/ 25 w 35"/>
                <a:gd name="T1" fmla="*/ 36 h 36"/>
                <a:gd name="T2" fmla="*/ 16 w 35"/>
                <a:gd name="T3" fmla="*/ 28 h 36"/>
                <a:gd name="T4" fmla="*/ 5 w 35"/>
                <a:gd name="T5" fmla="*/ 32 h 36"/>
                <a:gd name="T6" fmla="*/ 8 w 35"/>
                <a:gd name="T7" fmla="*/ 20 h 36"/>
                <a:gd name="T8" fmla="*/ 0 w 35"/>
                <a:gd name="T9" fmla="*/ 11 h 36"/>
                <a:gd name="T10" fmla="*/ 13 w 35"/>
                <a:gd name="T11" fmla="*/ 11 h 36"/>
                <a:gd name="T12" fmla="*/ 19 w 35"/>
                <a:gd name="T13" fmla="*/ 0 h 36"/>
                <a:gd name="T14" fmla="*/ 24 w 35"/>
                <a:gd name="T15" fmla="*/ 12 h 36"/>
                <a:gd name="T16" fmla="*/ 35 w 35"/>
                <a:gd name="T17" fmla="*/ 15 h 36"/>
                <a:gd name="T18" fmla="*/ 25 w 35"/>
                <a:gd name="T19" fmla="*/ 23 h 36"/>
                <a:gd name="T20" fmla="*/ 25 w 35"/>
                <a:gd name="T21"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36">
                  <a:moveTo>
                    <a:pt x="25" y="36"/>
                  </a:moveTo>
                  <a:lnTo>
                    <a:pt x="16" y="28"/>
                  </a:lnTo>
                  <a:lnTo>
                    <a:pt x="5" y="32"/>
                  </a:lnTo>
                  <a:lnTo>
                    <a:pt x="8" y="20"/>
                  </a:lnTo>
                  <a:lnTo>
                    <a:pt x="0" y="11"/>
                  </a:lnTo>
                  <a:lnTo>
                    <a:pt x="13" y="11"/>
                  </a:lnTo>
                  <a:lnTo>
                    <a:pt x="19" y="0"/>
                  </a:lnTo>
                  <a:lnTo>
                    <a:pt x="24" y="12"/>
                  </a:lnTo>
                  <a:lnTo>
                    <a:pt x="35" y="15"/>
                  </a:lnTo>
                  <a:lnTo>
                    <a:pt x="25" y="23"/>
                  </a:lnTo>
                  <a:lnTo>
                    <a:pt x="25" y="36"/>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70" name="Freeform 35"/>
            <p:cNvSpPr/>
            <p:nvPr/>
          </p:nvSpPr>
          <p:spPr bwMode="auto">
            <a:xfrm>
              <a:off x="4631563" y="3644503"/>
              <a:ext cx="59298" cy="59267"/>
            </a:xfrm>
            <a:custGeom>
              <a:avLst/>
              <a:gdLst>
                <a:gd name="T0" fmla="*/ 20 w 28"/>
                <a:gd name="T1" fmla="*/ 28 h 28"/>
                <a:gd name="T2" fmla="*/ 13 w 28"/>
                <a:gd name="T3" fmla="*/ 22 h 28"/>
                <a:gd name="T4" fmla="*/ 3 w 28"/>
                <a:gd name="T5" fmla="*/ 25 h 28"/>
                <a:gd name="T6" fmla="*/ 6 w 28"/>
                <a:gd name="T7" fmla="*/ 17 h 28"/>
                <a:gd name="T8" fmla="*/ 0 w 28"/>
                <a:gd name="T9" fmla="*/ 9 h 28"/>
                <a:gd name="T10" fmla="*/ 11 w 28"/>
                <a:gd name="T11" fmla="*/ 9 h 28"/>
                <a:gd name="T12" fmla="*/ 16 w 28"/>
                <a:gd name="T13" fmla="*/ 0 h 28"/>
                <a:gd name="T14" fmla="*/ 19 w 28"/>
                <a:gd name="T15" fmla="*/ 9 h 28"/>
                <a:gd name="T16" fmla="*/ 28 w 28"/>
                <a:gd name="T17" fmla="*/ 12 h 28"/>
                <a:gd name="T18" fmla="*/ 20 w 28"/>
                <a:gd name="T19" fmla="*/ 19 h 28"/>
                <a:gd name="T20" fmla="*/ 20 w 28"/>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8">
                  <a:moveTo>
                    <a:pt x="20" y="28"/>
                  </a:moveTo>
                  <a:lnTo>
                    <a:pt x="13" y="22"/>
                  </a:lnTo>
                  <a:lnTo>
                    <a:pt x="3" y="25"/>
                  </a:lnTo>
                  <a:lnTo>
                    <a:pt x="6" y="17"/>
                  </a:lnTo>
                  <a:lnTo>
                    <a:pt x="0" y="9"/>
                  </a:lnTo>
                  <a:lnTo>
                    <a:pt x="11" y="9"/>
                  </a:lnTo>
                  <a:lnTo>
                    <a:pt x="16" y="0"/>
                  </a:lnTo>
                  <a:lnTo>
                    <a:pt x="19" y="9"/>
                  </a:lnTo>
                  <a:lnTo>
                    <a:pt x="28" y="12"/>
                  </a:lnTo>
                  <a:lnTo>
                    <a:pt x="20" y="19"/>
                  </a:lnTo>
                  <a:lnTo>
                    <a:pt x="20" y="28"/>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71" name="Freeform 36"/>
            <p:cNvSpPr/>
            <p:nvPr/>
          </p:nvSpPr>
          <p:spPr bwMode="auto">
            <a:xfrm>
              <a:off x="4701450" y="3763037"/>
              <a:ext cx="48709" cy="46567"/>
            </a:xfrm>
            <a:custGeom>
              <a:avLst/>
              <a:gdLst>
                <a:gd name="T0" fmla="*/ 23 w 23"/>
                <a:gd name="T1" fmla="*/ 14 h 22"/>
                <a:gd name="T2" fmla="*/ 16 w 23"/>
                <a:gd name="T3" fmla="*/ 16 h 22"/>
                <a:gd name="T4" fmla="*/ 11 w 23"/>
                <a:gd name="T5" fmla="*/ 22 h 22"/>
                <a:gd name="T6" fmla="*/ 8 w 23"/>
                <a:gd name="T7" fmla="*/ 14 h 22"/>
                <a:gd name="T8" fmla="*/ 0 w 23"/>
                <a:gd name="T9" fmla="*/ 13 h 22"/>
                <a:gd name="T10" fmla="*/ 6 w 23"/>
                <a:gd name="T11" fmla="*/ 8 h 22"/>
                <a:gd name="T12" fmla="*/ 6 w 23"/>
                <a:gd name="T13" fmla="*/ 0 h 22"/>
                <a:gd name="T14" fmla="*/ 12 w 23"/>
                <a:gd name="T15" fmla="*/ 5 h 22"/>
                <a:gd name="T16" fmla="*/ 20 w 23"/>
                <a:gd name="T17" fmla="*/ 2 h 22"/>
                <a:gd name="T18" fmla="*/ 19 w 23"/>
                <a:gd name="T19" fmla="*/ 9 h 22"/>
                <a:gd name="T20" fmla="*/ 23 w 23"/>
                <a:gd name="T21"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2">
                  <a:moveTo>
                    <a:pt x="23" y="14"/>
                  </a:moveTo>
                  <a:lnTo>
                    <a:pt x="16" y="16"/>
                  </a:lnTo>
                  <a:lnTo>
                    <a:pt x="11" y="22"/>
                  </a:lnTo>
                  <a:lnTo>
                    <a:pt x="8" y="14"/>
                  </a:lnTo>
                  <a:lnTo>
                    <a:pt x="0" y="13"/>
                  </a:lnTo>
                  <a:lnTo>
                    <a:pt x="6" y="8"/>
                  </a:lnTo>
                  <a:lnTo>
                    <a:pt x="6" y="0"/>
                  </a:lnTo>
                  <a:lnTo>
                    <a:pt x="12" y="5"/>
                  </a:lnTo>
                  <a:lnTo>
                    <a:pt x="20" y="2"/>
                  </a:lnTo>
                  <a:lnTo>
                    <a:pt x="19" y="9"/>
                  </a:lnTo>
                  <a:lnTo>
                    <a:pt x="23" y="14"/>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72" name="Freeform 37"/>
            <p:cNvSpPr/>
            <p:nvPr/>
          </p:nvSpPr>
          <p:spPr bwMode="auto">
            <a:xfrm>
              <a:off x="4496026" y="3945070"/>
              <a:ext cx="50826" cy="48684"/>
            </a:xfrm>
            <a:custGeom>
              <a:avLst/>
              <a:gdLst>
                <a:gd name="T0" fmla="*/ 17 w 24"/>
                <a:gd name="T1" fmla="*/ 23 h 23"/>
                <a:gd name="T2" fmla="*/ 11 w 24"/>
                <a:gd name="T3" fmla="*/ 19 h 23"/>
                <a:gd name="T4" fmla="*/ 3 w 24"/>
                <a:gd name="T5" fmla="*/ 22 h 23"/>
                <a:gd name="T6" fmla="*/ 5 w 24"/>
                <a:gd name="T7" fmla="*/ 14 h 23"/>
                <a:gd name="T8" fmla="*/ 0 w 24"/>
                <a:gd name="T9" fmla="*/ 8 h 23"/>
                <a:gd name="T10" fmla="*/ 8 w 24"/>
                <a:gd name="T11" fmla="*/ 8 h 23"/>
                <a:gd name="T12" fmla="*/ 11 w 24"/>
                <a:gd name="T13" fmla="*/ 0 h 23"/>
                <a:gd name="T14" fmla="*/ 16 w 24"/>
                <a:gd name="T15" fmla="*/ 8 h 23"/>
                <a:gd name="T16" fmla="*/ 24 w 24"/>
                <a:gd name="T17" fmla="*/ 9 h 23"/>
                <a:gd name="T18" fmla="*/ 17 w 24"/>
                <a:gd name="T19" fmla="*/ 14 h 23"/>
                <a:gd name="T20" fmla="*/ 17 w 24"/>
                <a:gd name="T21"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3">
                  <a:moveTo>
                    <a:pt x="17" y="23"/>
                  </a:moveTo>
                  <a:lnTo>
                    <a:pt x="11" y="19"/>
                  </a:lnTo>
                  <a:lnTo>
                    <a:pt x="3" y="22"/>
                  </a:lnTo>
                  <a:lnTo>
                    <a:pt x="5" y="14"/>
                  </a:lnTo>
                  <a:lnTo>
                    <a:pt x="0" y="8"/>
                  </a:lnTo>
                  <a:lnTo>
                    <a:pt x="8" y="8"/>
                  </a:lnTo>
                  <a:lnTo>
                    <a:pt x="11" y="0"/>
                  </a:lnTo>
                  <a:lnTo>
                    <a:pt x="16" y="8"/>
                  </a:lnTo>
                  <a:lnTo>
                    <a:pt x="24" y="9"/>
                  </a:lnTo>
                  <a:lnTo>
                    <a:pt x="17" y="14"/>
                  </a:lnTo>
                  <a:lnTo>
                    <a:pt x="17" y="23"/>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73" name="Freeform 38"/>
            <p:cNvSpPr/>
            <p:nvPr/>
          </p:nvSpPr>
          <p:spPr bwMode="auto">
            <a:xfrm>
              <a:off x="4347782" y="3786321"/>
              <a:ext cx="42355" cy="40217"/>
            </a:xfrm>
            <a:custGeom>
              <a:avLst/>
              <a:gdLst>
                <a:gd name="T0" fmla="*/ 20 w 20"/>
                <a:gd name="T1" fmla="*/ 11 h 19"/>
                <a:gd name="T2" fmla="*/ 14 w 20"/>
                <a:gd name="T3" fmla="*/ 12 h 19"/>
                <a:gd name="T4" fmla="*/ 11 w 20"/>
                <a:gd name="T5" fmla="*/ 19 h 19"/>
                <a:gd name="T6" fmla="*/ 8 w 20"/>
                <a:gd name="T7" fmla="*/ 12 h 19"/>
                <a:gd name="T8" fmla="*/ 0 w 20"/>
                <a:gd name="T9" fmla="*/ 12 h 19"/>
                <a:gd name="T10" fmla="*/ 4 w 20"/>
                <a:gd name="T11" fmla="*/ 8 h 19"/>
                <a:gd name="T12" fmla="*/ 3 w 20"/>
                <a:gd name="T13" fmla="*/ 0 h 19"/>
                <a:gd name="T14" fmla="*/ 9 w 20"/>
                <a:gd name="T15" fmla="*/ 3 h 19"/>
                <a:gd name="T16" fmla="*/ 15 w 20"/>
                <a:gd name="T17" fmla="*/ 0 h 19"/>
                <a:gd name="T18" fmla="*/ 15 w 20"/>
                <a:gd name="T19" fmla="*/ 6 h 19"/>
                <a:gd name="T20" fmla="*/ 20 w 20"/>
                <a:gd name="T21"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9">
                  <a:moveTo>
                    <a:pt x="20" y="11"/>
                  </a:moveTo>
                  <a:lnTo>
                    <a:pt x="14" y="12"/>
                  </a:lnTo>
                  <a:lnTo>
                    <a:pt x="11" y="19"/>
                  </a:lnTo>
                  <a:lnTo>
                    <a:pt x="8" y="12"/>
                  </a:lnTo>
                  <a:lnTo>
                    <a:pt x="0" y="12"/>
                  </a:lnTo>
                  <a:lnTo>
                    <a:pt x="4" y="8"/>
                  </a:lnTo>
                  <a:lnTo>
                    <a:pt x="3" y="0"/>
                  </a:lnTo>
                  <a:lnTo>
                    <a:pt x="9" y="3"/>
                  </a:lnTo>
                  <a:lnTo>
                    <a:pt x="15" y="0"/>
                  </a:lnTo>
                  <a:lnTo>
                    <a:pt x="15" y="6"/>
                  </a:lnTo>
                  <a:lnTo>
                    <a:pt x="20" y="11"/>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74" name="Freeform 39"/>
            <p:cNvSpPr/>
            <p:nvPr/>
          </p:nvSpPr>
          <p:spPr bwMode="auto">
            <a:xfrm>
              <a:off x="4394374" y="3616987"/>
              <a:ext cx="72004" cy="76200"/>
            </a:xfrm>
            <a:custGeom>
              <a:avLst/>
              <a:gdLst>
                <a:gd name="T0" fmla="*/ 20 w 34"/>
                <a:gd name="T1" fmla="*/ 36 h 36"/>
                <a:gd name="T2" fmla="*/ 12 w 34"/>
                <a:gd name="T3" fmla="*/ 27 h 36"/>
                <a:gd name="T4" fmla="*/ 0 w 34"/>
                <a:gd name="T5" fmla="*/ 28 h 36"/>
                <a:gd name="T6" fmla="*/ 6 w 34"/>
                <a:gd name="T7" fmla="*/ 18 h 36"/>
                <a:gd name="T8" fmla="*/ 0 w 34"/>
                <a:gd name="T9" fmla="*/ 7 h 36"/>
                <a:gd name="T10" fmla="*/ 12 w 34"/>
                <a:gd name="T11" fmla="*/ 10 h 36"/>
                <a:gd name="T12" fmla="*/ 22 w 34"/>
                <a:gd name="T13" fmla="*/ 0 h 36"/>
                <a:gd name="T14" fmla="*/ 23 w 34"/>
                <a:gd name="T15" fmla="*/ 13 h 36"/>
                <a:gd name="T16" fmla="*/ 34 w 34"/>
                <a:gd name="T17" fmla="*/ 19 h 36"/>
                <a:gd name="T18" fmla="*/ 22 w 34"/>
                <a:gd name="T19" fmla="*/ 24 h 36"/>
                <a:gd name="T20" fmla="*/ 20 w 34"/>
                <a:gd name="T21"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6">
                  <a:moveTo>
                    <a:pt x="20" y="36"/>
                  </a:moveTo>
                  <a:lnTo>
                    <a:pt x="12" y="27"/>
                  </a:lnTo>
                  <a:lnTo>
                    <a:pt x="0" y="28"/>
                  </a:lnTo>
                  <a:lnTo>
                    <a:pt x="6" y="18"/>
                  </a:lnTo>
                  <a:lnTo>
                    <a:pt x="0" y="7"/>
                  </a:lnTo>
                  <a:lnTo>
                    <a:pt x="12" y="10"/>
                  </a:lnTo>
                  <a:lnTo>
                    <a:pt x="22" y="0"/>
                  </a:lnTo>
                  <a:lnTo>
                    <a:pt x="23" y="13"/>
                  </a:lnTo>
                  <a:lnTo>
                    <a:pt x="34" y="19"/>
                  </a:lnTo>
                  <a:lnTo>
                    <a:pt x="22" y="24"/>
                  </a:lnTo>
                  <a:lnTo>
                    <a:pt x="20" y="36"/>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grpSp>
      <p:sp>
        <p:nvSpPr>
          <p:cNvPr id="75" name="TextBox 6"/>
          <p:cNvSpPr txBox="1"/>
          <p:nvPr/>
        </p:nvSpPr>
        <p:spPr>
          <a:xfrm>
            <a:off x="6505567" y="2205063"/>
            <a:ext cx="5498263" cy="368935"/>
          </a:xfrm>
          <a:prstGeom prst="rect">
            <a:avLst/>
          </a:prstGeom>
          <a:noFill/>
        </p:spPr>
        <p:txBody>
          <a:bodyPr vert="horz" wrap="square" lIns="0" tIns="0" rIns="0" bIns="0" rtlCol="0" anchor="ctr">
            <a:spAutoFit/>
          </a:bodyPr>
          <a:lstStyle/>
          <a:p>
            <a:r>
              <a:rPr lang="zh-CN" altLang="en-US" sz="2400" b="1" dirty="0">
                <a:solidFill>
                  <a:schemeClr val="tx1">
                    <a:lumMod val="95000"/>
                    <a:lumOff val="5000"/>
                  </a:schemeClr>
                </a:solidFill>
                <a:latin typeface="Impact" panose="020B0806030902050204" pitchFamily="34" charset="0"/>
                <a:ea typeface="微软雅黑" panose="020B0503020204020204" pitchFamily="34" charset="-122"/>
              </a:rPr>
              <a:t>第一</a:t>
            </a:r>
            <a:r>
              <a:rPr lang="zh-CN" altLang="en-US" sz="2400" b="1" dirty="0" smtClean="0">
                <a:solidFill>
                  <a:schemeClr val="tx1">
                    <a:lumMod val="95000"/>
                    <a:lumOff val="5000"/>
                  </a:schemeClr>
                </a:solidFill>
                <a:latin typeface="Impact" panose="020B0806030902050204" pitchFamily="34" charset="0"/>
                <a:ea typeface="微软雅黑" panose="020B0503020204020204" pitchFamily="34" charset="-122"/>
              </a:rPr>
              <a:t>节    小学教育的法律</a:t>
            </a:r>
            <a:r>
              <a:rPr lang="zh-CN" altLang="en-US" sz="2400" b="1" dirty="0" smtClean="0">
                <a:solidFill>
                  <a:schemeClr val="tx1">
                    <a:lumMod val="95000"/>
                    <a:lumOff val="5000"/>
                  </a:schemeClr>
                </a:solidFill>
                <a:latin typeface="Impact" panose="020B0806030902050204" pitchFamily="34" charset="0"/>
                <a:ea typeface="微软雅黑" panose="020B0503020204020204" pitchFamily="34" charset="-122"/>
              </a:rPr>
              <a:t>基础</a:t>
            </a:r>
            <a:endParaRPr lang="zh-CN" altLang="en-US" sz="2400" b="1" dirty="0" smtClean="0">
              <a:solidFill>
                <a:schemeClr val="tx1">
                  <a:lumMod val="95000"/>
                  <a:lumOff val="5000"/>
                </a:schemeClr>
              </a:solidFill>
              <a:latin typeface="Impact" panose="020B0806030902050204" pitchFamily="34" charset="0"/>
              <a:ea typeface="微软雅黑" panose="020B0503020204020204" pitchFamily="34" charset="-122"/>
            </a:endParaRPr>
          </a:p>
        </p:txBody>
      </p:sp>
      <p:sp>
        <p:nvSpPr>
          <p:cNvPr id="76" name="TextBox 10"/>
          <p:cNvSpPr txBox="1"/>
          <p:nvPr/>
        </p:nvSpPr>
        <p:spPr>
          <a:xfrm>
            <a:off x="6497779" y="3429080"/>
            <a:ext cx="5506051" cy="738505"/>
          </a:xfrm>
          <a:prstGeom prst="rect">
            <a:avLst/>
          </a:prstGeom>
          <a:noFill/>
        </p:spPr>
        <p:txBody>
          <a:bodyPr vert="horz" wrap="square" lIns="0" tIns="0" rIns="0" bIns="0" rtlCol="0" anchor="ctr">
            <a:spAutoFit/>
          </a:bodyPr>
          <a:lstStyle/>
          <a:p>
            <a:r>
              <a:rPr lang="zh-CN" altLang="en-US" sz="2400" b="1" dirty="0">
                <a:solidFill>
                  <a:schemeClr val="tx1">
                    <a:lumMod val="95000"/>
                    <a:lumOff val="5000"/>
                  </a:schemeClr>
                </a:solidFill>
                <a:latin typeface="Impact" panose="020B0806030902050204" pitchFamily="34" charset="0"/>
                <a:ea typeface="微软雅黑" panose="020B0503020204020204" pitchFamily="34" charset="-122"/>
              </a:rPr>
              <a:t>第二节    小学教育的行政</a:t>
            </a:r>
            <a:r>
              <a:rPr lang="zh-CN" altLang="en-US" sz="2400" b="1" dirty="0">
                <a:solidFill>
                  <a:schemeClr val="tx1">
                    <a:lumMod val="95000"/>
                    <a:lumOff val="5000"/>
                  </a:schemeClr>
                </a:solidFill>
                <a:latin typeface="Impact" panose="020B0806030902050204" pitchFamily="34" charset="0"/>
                <a:ea typeface="微软雅黑" panose="020B0503020204020204" pitchFamily="34" charset="-122"/>
              </a:rPr>
              <a:t>管理</a:t>
            </a:r>
            <a:br>
              <a:rPr lang="zh-CN" altLang="en-US" sz="2400" b="1" dirty="0">
                <a:solidFill>
                  <a:schemeClr val="tx1">
                    <a:lumMod val="95000"/>
                    <a:lumOff val="5000"/>
                  </a:schemeClr>
                </a:solidFill>
                <a:latin typeface="Impact" panose="020B0806030902050204" pitchFamily="34" charset="0"/>
                <a:ea typeface="微软雅黑" panose="020B0503020204020204" pitchFamily="34" charset="-122"/>
              </a:rPr>
            </a:br>
            <a:endParaRPr lang="zh-CN" altLang="en-US" sz="2400" b="1" dirty="0">
              <a:solidFill>
                <a:schemeClr val="tx1">
                  <a:lumMod val="95000"/>
                  <a:lumOff val="5000"/>
                </a:schemeClr>
              </a:solidFill>
              <a:latin typeface="Impact" panose="020B0806030902050204" pitchFamily="34" charset="0"/>
              <a:ea typeface="微软雅黑" panose="020B0503020204020204" pitchFamily="34" charset="-122"/>
            </a:endParaRPr>
          </a:p>
        </p:txBody>
      </p:sp>
      <p:sp>
        <p:nvSpPr>
          <p:cNvPr id="77" name="TextBox 11"/>
          <p:cNvSpPr txBox="1"/>
          <p:nvPr/>
        </p:nvSpPr>
        <p:spPr>
          <a:xfrm>
            <a:off x="6505568" y="4963433"/>
            <a:ext cx="5498262" cy="368935"/>
          </a:xfrm>
          <a:prstGeom prst="rect">
            <a:avLst/>
          </a:prstGeom>
          <a:noFill/>
        </p:spPr>
        <p:txBody>
          <a:bodyPr vert="horz" wrap="square" lIns="0" tIns="0" rIns="0" bIns="0" rtlCol="0" anchor="ctr">
            <a:spAutoFit/>
          </a:bodyPr>
          <a:lstStyle/>
          <a:p>
            <a:r>
              <a:rPr lang="zh-CN" altLang="en-US" sz="2400" b="1" dirty="0">
                <a:solidFill>
                  <a:schemeClr val="tx1">
                    <a:lumMod val="95000"/>
                    <a:lumOff val="5000"/>
                  </a:schemeClr>
                </a:solidFill>
                <a:latin typeface="Impact" panose="020B0806030902050204" pitchFamily="34" charset="0"/>
                <a:ea typeface="微软雅黑" panose="020B0503020204020204" pitchFamily="34" charset="-122"/>
              </a:rPr>
              <a:t>第三节    教育行政机关的基本法律</a:t>
            </a:r>
            <a:r>
              <a:rPr lang="zh-CN" altLang="en-US" sz="2400" b="1" dirty="0">
                <a:solidFill>
                  <a:schemeClr val="tx1">
                    <a:lumMod val="95000"/>
                    <a:lumOff val="5000"/>
                  </a:schemeClr>
                </a:solidFill>
                <a:latin typeface="Impact" panose="020B0806030902050204" pitchFamily="34" charset="0"/>
                <a:ea typeface="微软雅黑" panose="020B0503020204020204" pitchFamily="34" charset="-122"/>
              </a:rPr>
              <a:t>责任</a:t>
            </a:r>
            <a:endParaRPr lang="zh-CN" altLang="en-US" sz="2400" b="1" dirty="0">
              <a:solidFill>
                <a:schemeClr val="tx1">
                  <a:lumMod val="95000"/>
                  <a:lumOff val="5000"/>
                </a:schemeClr>
              </a:solidFill>
              <a:latin typeface="Impact" panose="020B0806030902050204" pitchFamily="34" charset="0"/>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五边形 31"/>
          <p:cNvSpPr/>
          <p:nvPr/>
        </p:nvSpPr>
        <p:spPr>
          <a:xfrm>
            <a:off x="850569" y="3748045"/>
            <a:ext cx="6235541" cy="614859"/>
          </a:xfrm>
          <a:prstGeom prst="homePlate">
            <a:avLst/>
          </a:prstGeom>
          <a:solidFill>
            <a:srgbClr val="A2B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2</a:t>
            </a:r>
            <a:r>
              <a:rPr lang="zh-CN" altLang="en-US" sz="2000" dirty="0" smtClean="0">
                <a:latin typeface="微软雅黑" panose="020B0503020204020204" pitchFamily="34" charset="-122"/>
                <a:ea typeface="微软雅黑" panose="020B0503020204020204" pitchFamily="34" charset="-122"/>
              </a:rPr>
              <a:t>）完善学校行政管理教育体制</a:t>
            </a:r>
            <a:endParaRPr lang="zh-CN" altLang="en-US" sz="2000" dirty="0">
              <a:latin typeface="微软雅黑" panose="020B0503020204020204" pitchFamily="34" charset="-122"/>
              <a:ea typeface="微软雅黑" panose="020B0503020204020204" pitchFamily="34" charset="-122"/>
            </a:endParaRPr>
          </a:p>
        </p:txBody>
      </p:sp>
      <p:sp>
        <p:nvSpPr>
          <p:cNvPr id="33" name="五边形 32"/>
          <p:cNvSpPr/>
          <p:nvPr/>
        </p:nvSpPr>
        <p:spPr>
          <a:xfrm>
            <a:off x="884972" y="5093221"/>
            <a:ext cx="6232019" cy="67503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3</a:t>
            </a:r>
            <a:r>
              <a:rPr lang="zh-CN" altLang="en-US" sz="2000" dirty="0" smtClean="0">
                <a:latin typeface="微软雅黑" panose="020B0503020204020204" pitchFamily="34" charset="-122"/>
                <a:ea typeface="微软雅黑" panose="020B0503020204020204" pitchFamily="34" charset="-122"/>
              </a:rPr>
              <a:t>）重视校园文化及师生关系的建设</a:t>
            </a:r>
            <a:endParaRPr lang="zh-CN" altLang="en-US" sz="2000" dirty="0">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7143096" y="3973477"/>
            <a:ext cx="2322456" cy="0"/>
          </a:xfrm>
          <a:prstGeom prst="line">
            <a:avLst/>
          </a:prstGeom>
          <a:ln>
            <a:solidFill>
              <a:srgbClr val="A2B932"/>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33" idx="3"/>
            <a:endCxn id="38" idx="1"/>
          </p:cNvCxnSpPr>
          <p:nvPr/>
        </p:nvCxnSpPr>
        <p:spPr>
          <a:xfrm flipV="1">
            <a:off x="7116991" y="4280907"/>
            <a:ext cx="2348561" cy="1149832"/>
          </a:xfrm>
          <a:prstGeom prst="line">
            <a:avLst/>
          </a:prstGeom>
          <a:ln>
            <a:solidFill>
              <a:srgbClr val="FFC409"/>
            </a:solidFill>
          </a:ln>
        </p:spPr>
        <p:style>
          <a:lnRef idx="1">
            <a:schemeClr val="accent1"/>
          </a:lnRef>
          <a:fillRef idx="0">
            <a:schemeClr val="accent1"/>
          </a:fillRef>
          <a:effectRef idx="0">
            <a:schemeClr val="accent1"/>
          </a:effectRef>
          <a:fontRef idx="minor">
            <a:schemeClr val="tx1"/>
          </a:fontRef>
        </p:style>
      </p:cxnSp>
      <p:sp>
        <p:nvSpPr>
          <p:cNvPr id="38" name="右箭头 37"/>
          <p:cNvSpPr/>
          <p:nvPr/>
        </p:nvSpPr>
        <p:spPr>
          <a:xfrm>
            <a:off x="9814003" y="3832398"/>
            <a:ext cx="569935" cy="282158"/>
          </a:xfrm>
          <a:prstGeom prst="rightArrow">
            <a:avLst>
              <a:gd name="adj1" fmla="val 50000"/>
              <a:gd name="adj2" fmla="val 201887"/>
            </a:avLst>
          </a:prstGeom>
          <a:solidFill>
            <a:srgbClr val="40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41"/>
          <p:cNvSpPr txBox="1"/>
          <p:nvPr/>
        </p:nvSpPr>
        <p:spPr>
          <a:xfrm>
            <a:off x="9917408" y="2839728"/>
            <a:ext cx="2268131" cy="1754326"/>
          </a:xfrm>
          <a:prstGeom prst="rect">
            <a:avLst/>
          </a:prstGeom>
          <a:noFill/>
        </p:spPr>
        <p:txBody>
          <a:bodyPr wrap="square" rtlCol="0">
            <a:spAutoFit/>
          </a:bodyPr>
          <a:lstStyle/>
          <a:p>
            <a:pPr algn="ctr"/>
            <a:endParaRPr lang="en-US" altLang="zh-CN" sz="3600" dirty="0" smtClean="0">
              <a:solidFill>
                <a:srgbClr val="235E73"/>
              </a:solidFill>
              <a:latin typeface="微软雅黑" panose="020B0503020204020204" pitchFamily="34" charset="-122"/>
              <a:ea typeface="微软雅黑" panose="020B0503020204020204" pitchFamily="34" charset="-122"/>
            </a:endParaRPr>
          </a:p>
          <a:p>
            <a:pPr algn="ctr"/>
            <a:r>
              <a:rPr lang="zh-CN" altLang="en-US" sz="3600" dirty="0" smtClean="0">
                <a:solidFill>
                  <a:srgbClr val="235E73"/>
                </a:solidFill>
                <a:latin typeface="微软雅黑" panose="020B0503020204020204" pitchFamily="34" charset="-122"/>
                <a:ea typeface="微软雅黑" panose="020B0503020204020204" pitchFamily="34" charset="-122"/>
              </a:rPr>
              <a:t>解决</a:t>
            </a:r>
            <a:endParaRPr lang="en-US" altLang="zh-CN" sz="3600" dirty="0" smtClean="0">
              <a:solidFill>
                <a:srgbClr val="235E73"/>
              </a:solidFill>
              <a:latin typeface="微软雅黑" panose="020B0503020204020204" pitchFamily="34" charset="-122"/>
              <a:ea typeface="微软雅黑" panose="020B0503020204020204" pitchFamily="34" charset="-122"/>
            </a:endParaRPr>
          </a:p>
          <a:p>
            <a:pPr algn="ctr"/>
            <a:r>
              <a:rPr lang="zh-CN" altLang="en-US" sz="3600" dirty="0" smtClean="0">
                <a:solidFill>
                  <a:srgbClr val="235E73"/>
                </a:solidFill>
                <a:latin typeface="微软雅黑" panose="020B0503020204020204" pitchFamily="34" charset="-122"/>
                <a:ea typeface="微软雅黑" panose="020B0503020204020204" pitchFamily="34" charset="-122"/>
              </a:rPr>
              <a:t>措施</a:t>
            </a:r>
            <a:endParaRPr lang="zh-CN" altLang="en-US" sz="3600" dirty="0">
              <a:solidFill>
                <a:srgbClr val="235E73"/>
              </a:solidFill>
              <a:latin typeface="微软雅黑" panose="020B0503020204020204" pitchFamily="34" charset="-122"/>
              <a:ea typeface="微软雅黑" panose="020B0503020204020204" pitchFamily="34" charset="-122"/>
            </a:endParaRPr>
          </a:p>
        </p:txBody>
      </p:sp>
      <p:sp>
        <p:nvSpPr>
          <p:cNvPr id="41" name="五边形 40"/>
          <p:cNvSpPr/>
          <p:nvPr/>
        </p:nvSpPr>
        <p:spPr>
          <a:xfrm>
            <a:off x="862029" y="2224869"/>
            <a:ext cx="6235541" cy="614859"/>
          </a:xfrm>
          <a:prstGeom prst="homePlate">
            <a:avLst/>
          </a:prstGeom>
          <a:solidFill>
            <a:srgbClr val="4C6062"/>
          </a:solidFill>
          <a:ln>
            <a:noFill/>
          </a:ln>
        </p:spPr>
        <p:txBody>
          <a:bodyPr vert="horz" wrap="square" lIns="91440" tIns="45720" rIns="91440" bIns="45720" numCol="1" anchor="ctr" anchorCtr="0" compatLnSpc="1"/>
          <a:lstStyle/>
          <a:p>
            <a:pPr>
              <a:spcBef>
                <a:spcPts val="600"/>
              </a:spcBef>
            </a:pPr>
            <a:r>
              <a:rPr lang="zh-CN" altLang="en-US" sz="2000" dirty="0" smtClean="0">
                <a:solidFill>
                  <a:schemeClr val="lt1"/>
                </a:solidFill>
                <a:latin typeface="微软雅黑" panose="020B0503020204020204" pitchFamily="34" charset="-122"/>
                <a:ea typeface="微软雅黑" panose="020B0503020204020204" pitchFamily="34" charset="-122"/>
              </a:rPr>
              <a:t>（</a:t>
            </a:r>
            <a:r>
              <a:rPr lang="en-US" altLang="zh-CN" sz="2000" dirty="0" smtClean="0">
                <a:solidFill>
                  <a:schemeClr val="lt1"/>
                </a:solidFill>
                <a:latin typeface="微软雅黑" panose="020B0503020204020204" pitchFamily="34" charset="-122"/>
                <a:ea typeface="微软雅黑" panose="020B0503020204020204" pitchFamily="34" charset="-122"/>
              </a:rPr>
              <a:t>1</a:t>
            </a:r>
            <a:r>
              <a:rPr lang="zh-CN" altLang="en-US" sz="2000" dirty="0" smtClean="0">
                <a:solidFill>
                  <a:schemeClr val="lt1"/>
                </a:solidFill>
                <a:latin typeface="微软雅黑" panose="020B0503020204020204" pitchFamily="34" charset="-122"/>
                <a:ea typeface="微软雅黑" panose="020B0503020204020204" pitchFamily="34" charset="-122"/>
              </a:rPr>
              <a:t>）实施精细化管理并强化执行力</a:t>
            </a:r>
            <a:endParaRPr lang="zh-CN" altLang="en-US" sz="2000" dirty="0">
              <a:solidFill>
                <a:schemeClr val="lt1"/>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7184411" y="2600097"/>
            <a:ext cx="2356211" cy="1120541"/>
          </a:xfrm>
          <a:prstGeom prst="line">
            <a:avLst/>
          </a:prstGeom>
          <a:ln>
            <a:solidFill>
              <a:srgbClr val="A2B932"/>
            </a:solidFill>
          </a:ln>
        </p:spPr>
        <p:style>
          <a:lnRef idx="1">
            <a:schemeClr val="accent1"/>
          </a:lnRef>
          <a:fillRef idx="0">
            <a:schemeClr val="accent1"/>
          </a:fillRef>
          <a:effectRef idx="0">
            <a:schemeClr val="accent1"/>
          </a:effectRef>
          <a:fontRef idx="minor">
            <a:schemeClr val="tx1"/>
          </a:fontRef>
        </p:style>
      </p:cxnSp>
      <p:sp>
        <p:nvSpPr>
          <p:cNvPr id="11" name="TextBox 6"/>
          <p:cNvSpPr txBox="1"/>
          <p:nvPr/>
        </p:nvSpPr>
        <p:spPr>
          <a:xfrm>
            <a:off x="331703" y="959326"/>
            <a:ext cx="5350652" cy="452432"/>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smtClean="0">
                <a:solidFill>
                  <a:srgbClr val="FFFFFF"/>
                </a:solidFill>
              </a:rPr>
              <a:t>（四）小学教育行政管理的解决措施</a:t>
            </a:r>
            <a:endParaRPr lang="zh-CN" altLang="en-US" sz="1800" b="0" dirty="0">
              <a:solidFill>
                <a:srgbClr val="FFFFFF"/>
              </a:solidFill>
            </a:endParaRPr>
          </a:p>
        </p:txBody>
      </p:sp>
      <p:sp>
        <p:nvSpPr>
          <p:cNvPr id="14" name="Freeform 5"/>
          <p:cNvSpPr>
            <a:spLocks noEditPoints="1"/>
          </p:cNvSpPr>
          <p:nvPr/>
        </p:nvSpPr>
        <p:spPr bwMode="auto">
          <a:xfrm>
            <a:off x="9465552" y="938694"/>
            <a:ext cx="2286393" cy="1978810"/>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564904"/>
            <a:ext cx="12195175" cy="2016224"/>
          </a:xfrm>
          <a:prstGeom prst="rect">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4370983" y="2761764"/>
            <a:ext cx="1261884" cy="523220"/>
          </a:xfrm>
          <a:prstGeom prst="rect">
            <a:avLst/>
          </a:prstGeom>
          <a:noFill/>
        </p:spPr>
        <p:txBody>
          <a:bodyPr wrap="none" rtlCol="0">
            <a:spAutoFit/>
          </a:bodyPr>
          <a:lstStyle/>
          <a:p>
            <a:pPr algn="r"/>
            <a:r>
              <a:rPr lang="zh-CN" altLang="en-US" sz="2800" dirty="0" smtClean="0">
                <a:solidFill>
                  <a:schemeClr val="bg1"/>
                </a:solidFill>
                <a:latin typeface="微软雅黑" panose="020B0503020204020204" pitchFamily="34" charset="-122"/>
                <a:ea typeface="微软雅黑" panose="020B0503020204020204" pitchFamily="34" charset="-122"/>
              </a:rPr>
              <a:t>第三节</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4226967" y="3645025"/>
            <a:ext cx="8208912" cy="79208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3400" dirty="0" smtClean="0">
                <a:solidFill>
                  <a:schemeClr val="bg1"/>
                </a:solidFill>
                <a:ea typeface="微软雅黑" panose="020B0503020204020204" pitchFamily="34" charset="-122"/>
              </a:rPr>
              <a:t>教育行政机关的基本法律责任</a:t>
            </a:r>
            <a:endParaRPr lang="zh-CN" altLang="en-US" sz="3400" dirty="0">
              <a:solidFill>
                <a:schemeClr val="bg1"/>
              </a:solidFill>
              <a:ea typeface="微软雅黑" panose="020B0503020204020204" pitchFamily="34" charset="-122"/>
            </a:endParaRPr>
          </a:p>
        </p:txBody>
      </p:sp>
      <p:sp>
        <p:nvSpPr>
          <p:cNvPr id="12" name="矩形 11"/>
          <p:cNvSpPr/>
          <p:nvPr/>
        </p:nvSpPr>
        <p:spPr>
          <a:xfrm>
            <a:off x="4442991" y="3436613"/>
            <a:ext cx="7752184"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sp>
        <p:nvSpPr>
          <p:cNvPr id="9" name="椭圆 8"/>
          <p:cNvSpPr/>
          <p:nvPr/>
        </p:nvSpPr>
        <p:spPr>
          <a:xfrm>
            <a:off x="410543" y="1736812"/>
            <a:ext cx="3672408" cy="3672408"/>
          </a:xfrm>
          <a:prstGeom prst="ellipse">
            <a:avLst/>
          </a:prstGeom>
          <a:blipFill dpi="0" rotWithShape="1">
            <a:blip r:embed="rId1"/>
            <a:srcRect/>
            <a:stretch>
              <a:fillRect r="-33000"/>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435620" y="1124744"/>
            <a:ext cx="4969846" cy="430887"/>
          </a:xfrm>
          <a:prstGeom prst="rect">
            <a:avLst/>
          </a:prstGeom>
          <a:noFill/>
        </p:spPr>
        <p:txBody>
          <a:bodyPr wrap="square" rtlCol="0">
            <a:spAutoFit/>
          </a:bodyPr>
          <a:lstStyle/>
          <a:p>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20" name="矩形 19"/>
          <p:cNvSpPr/>
          <p:nvPr/>
        </p:nvSpPr>
        <p:spPr>
          <a:xfrm>
            <a:off x="591239" y="2753956"/>
            <a:ext cx="5147896" cy="453457"/>
          </a:xfrm>
          <a:prstGeom prst="rect">
            <a:avLst/>
          </a:prstGeom>
          <a:noFill/>
        </p:spPr>
        <p:txBody>
          <a:bodyPr wrap="square" rtlCol="0">
            <a:spAutoFit/>
          </a:bodyPr>
          <a:lstStyle/>
          <a:p>
            <a:pPr>
              <a:lnSpc>
                <a:spcPct val="130000"/>
              </a:lnSpc>
            </a:pPr>
            <a:endParaRPr lang="zh-CN" altLang="en-US" sz="2000" dirty="0">
              <a:solidFill>
                <a:srgbClr val="5F5E5C"/>
              </a:solidFill>
              <a:latin typeface="微软雅黑" panose="020B0503020204020204" pitchFamily="34" charset="-122"/>
              <a:ea typeface="微软雅黑" panose="020B0503020204020204" pitchFamily="34" charset="-122"/>
            </a:endParaRPr>
          </a:p>
        </p:txBody>
      </p:sp>
      <p:sp>
        <p:nvSpPr>
          <p:cNvPr id="23" name="TextBox 6"/>
          <p:cNvSpPr txBox="1"/>
          <p:nvPr/>
        </p:nvSpPr>
        <p:spPr>
          <a:xfrm>
            <a:off x="331703" y="959326"/>
            <a:ext cx="5350652" cy="417358"/>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smtClean="0">
                <a:solidFill>
                  <a:srgbClr val="FFFFFF"/>
                </a:solidFill>
              </a:rPr>
              <a:t>一</a:t>
            </a:r>
            <a:r>
              <a:rPr lang="en-US" altLang="zh-CN" sz="1800" b="0" dirty="0" smtClean="0">
                <a:solidFill>
                  <a:srgbClr val="FFFFFF"/>
                </a:solidFill>
              </a:rPr>
              <a:t>.</a:t>
            </a:r>
            <a:r>
              <a:rPr lang="zh-CN" altLang="en-US" sz="1800" b="0" dirty="0" smtClean="0">
                <a:solidFill>
                  <a:srgbClr val="FFFFFF"/>
                </a:solidFill>
              </a:rPr>
              <a:t>教育行政机关应承担的法律责任</a:t>
            </a:r>
            <a:endParaRPr lang="zh-CN" altLang="en-US" sz="1800" b="0" dirty="0">
              <a:solidFill>
                <a:srgbClr val="FFFFFF"/>
              </a:solidFill>
            </a:endParaRPr>
          </a:p>
        </p:txBody>
      </p:sp>
      <p:sp>
        <p:nvSpPr>
          <p:cNvPr id="24" name="矩形 23"/>
          <p:cNvSpPr/>
          <p:nvPr/>
        </p:nvSpPr>
        <p:spPr>
          <a:xfrm flipV="1">
            <a:off x="331703" y="1604779"/>
            <a:ext cx="5350652"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01276" y="5038310"/>
            <a:ext cx="3249627" cy="1634959"/>
            <a:chOff x="1356039" y="4602998"/>
            <a:chExt cx="2819199" cy="1442148"/>
          </a:xfrm>
        </p:grpSpPr>
        <p:sp>
          <p:nvSpPr>
            <p:cNvPr id="37" name="Freeform 5"/>
            <p:cNvSpPr>
              <a:spLocks noEditPoints="1"/>
            </p:cNvSpPr>
            <p:nvPr/>
          </p:nvSpPr>
          <p:spPr bwMode="auto">
            <a:xfrm>
              <a:off x="1356039" y="4602998"/>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41" name="Freeform 5"/>
            <p:cNvSpPr>
              <a:spLocks noEditPoints="1"/>
            </p:cNvSpPr>
            <p:nvPr/>
          </p:nvSpPr>
          <p:spPr bwMode="auto">
            <a:xfrm>
              <a:off x="3058058" y="4770864"/>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sp>
        <p:nvSpPr>
          <p:cNvPr id="42" name="矩形 41"/>
          <p:cNvSpPr/>
          <p:nvPr/>
        </p:nvSpPr>
        <p:spPr>
          <a:xfrm>
            <a:off x="4082951" y="6309320"/>
            <a:ext cx="7704856"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272971" y="2039430"/>
            <a:ext cx="5642730" cy="3766522"/>
          </a:xfrm>
          <a:prstGeom prst="rect">
            <a:avLst/>
          </a:prstGeom>
        </p:spPr>
      </p:pic>
      <p:sp>
        <p:nvSpPr>
          <p:cNvPr id="2" name="矩形 1"/>
          <p:cNvSpPr/>
          <p:nvPr/>
        </p:nvSpPr>
        <p:spPr>
          <a:xfrm>
            <a:off x="318772" y="1876461"/>
            <a:ext cx="6099175" cy="369332"/>
          </a:xfrm>
          <a:prstGeom prst="rect">
            <a:avLst/>
          </a:prstGeom>
        </p:spPr>
        <p:txBody>
          <a:bodyPr>
            <a:spAutoFit/>
          </a:bodyPr>
          <a:lstStyle/>
          <a:p>
            <a:r>
              <a:rPr lang="zh-CN" altLang="en-US" dirty="0" smtClean="0"/>
              <a:t>    </a:t>
            </a:r>
            <a:endParaRPr lang="zh-CN" altLang="en-US" dirty="0"/>
          </a:p>
        </p:txBody>
      </p:sp>
      <p:sp>
        <p:nvSpPr>
          <p:cNvPr id="3" name="矩形 2"/>
          <p:cNvSpPr/>
          <p:nvPr/>
        </p:nvSpPr>
        <p:spPr>
          <a:xfrm>
            <a:off x="115599" y="1598437"/>
            <a:ext cx="6099175" cy="4247317"/>
          </a:xfrm>
          <a:prstGeom prst="rect">
            <a:avLst/>
          </a:prstGeom>
        </p:spPr>
        <p:txBody>
          <a:bodyPr>
            <a:spAutoFit/>
          </a:bodyPr>
          <a:lstStyle/>
          <a:p>
            <a:pPr indent="266700" algn="just">
              <a:lnSpc>
                <a:spcPct val="150000"/>
              </a:lnSpc>
              <a:spcAft>
                <a:spcPts val="0"/>
              </a:spcAft>
            </a:pPr>
            <a:r>
              <a:rPr lang="zh-CN" altLang="zh-CN" kern="100" dirty="0">
                <a:latin typeface="Calibri" panose="020F0502020204030204" charset="0"/>
                <a:cs typeface="Times New Roman" panose="02020603050405020304" pitchFamily="18" charset="0"/>
              </a:rPr>
              <a:t>教育行政机关不依法作出行政行为，不依法实施行政管理，都要承担一定的法律责任。承担行政法律责任的具体方式主要是行政处分和行政处罚，如果行为人在行政法律关系中侵害了他人的人身权和财产权，就还要承担赔偿责任和其他一些民事性质的责任。承担行政责任的具体方式有：（</a:t>
            </a:r>
            <a:r>
              <a:rPr lang="en-US" altLang="zh-CN" kern="100" dirty="0">
                <a:latin typeface="Calibri" panose="020F0502020204030204" charset="0"/>
                <a:cs typeface="Times New Roman" panose="02020603050405020304" pitchFamily="18" charset="0"/>
              </a:rPr>
              <a:t>1</a:t>
            </a:r>
            <a:r>
              <a:rPr lang="zh-CN" altLang="zh-CN" kern="100" dirty="0">
                <a:latin typeface="Calibri" panose="020F0502020204030204" charset="0"/>
                <a:cs typeface="Times New Roman" panose="02020603050405020304" pitchFamily="18" charset="0"/>
              </a:rPr>
              <a:t>） 通报批评；（</a:t>
            </a:r>
            <a:r>
              <a:rPr lang="en-US" altLang="zh-CN" kern="100" dirty="0">
                <a:latin typeface="Calibri" panose="020F0502020204030204" charset="0"/>
                <a:cs typeface="Times New Roman" panose="02020603050405020304" pitchFamily="18" charset="0"/>
              </a:rPr>
              <a:t>2</a:t>
            </a:r>
            <a:r>
              <a:rPr lang="zh-CN" altLang="zh-CN" kern="100" dirty="0">
                <a:latin typeface="Calibri" panose="020F0502020204030204" charset="0"/>
                <a:cs typeface="Times New Roman" panose="02020603050405020304" pitchFamily="18" charset="0"/>
              </a:rPr>
              <a:t>）赔礼道数、承认错误</a:t>
            </a:r>
            <a:r>
              <a:rPr lang="en-US" altLang="zh-CN" kern="100" dirty="0">
                <a:latin typeface="Calibri" panose="020F0502020204030204" charset="0"/>
                <a:cs typeface="Times New Roman" panose="02020603050405020304" pitchFamily="18" charset="0"/>
              </a:rPr>
              <a:t>;</a:t>
            </a:r>
            <a:r>
              <a:rPr lang="zh-CN" altLang="zh-CN" kern="100" dirty="0">
                <a:latin typeface="Calibri" panose="020F0502020204030204" charset="0"/>
                <a:cs typeface="Times New Roman" panose="02020603050405020304" pitchFamily="18" charset="0"/>
              </a:rPr>
              <a:t>（</a:t>
            </a:r>
            <a:r>
              <a:rPr lang="en-US" altLang="zh-CN" kern="100" dirty="0">
                <a:latin typeface="Calibri" panose="020F0502020204030204" charset="0"/>
                <a:cs typeface="Times New Roman" panose="02020603050405020304" pitchFamily="18" charset="0"/>
              </a:rPr>
              <a:t>3</a:t>
            </a:r>
            <a:r>
              <a:rPr lang="zh-CN" altLang="zh-CN" kern="100" dirty="0">
                <a:latin typeface="Calibri" panose="020F0502020204030204" charset="0"/>
                <a:cs typeface="Times New Roman" panose="02020603050405020304" pitchFamily="18" charset="0"/>
              </a:rPr>
              <a:t>） 恢复名誉、消除影响；（</a:t>
            </a:r>
            <a:r>
              <a:rPr lang="en-US" altLang="zh-CN" kern="100" dirty="0">
                <a:latin typeface="Calibri" panose="020F0502020204030204" charset="0"/>
                <a:cs typeface="Times New Roman" panose="02020603050405020304" pitchFamily="18" charset="0"/>
              </a:rPr>
              <a:t>4</a:t>
            </a:r>
            <a:r>
              <a:rPr lang="zh-CN" altLang="zh-CN" kern="100" dirty="0">
                <a:latin typeface="Calibri" panose="020F0502020204030204" charset="0"/>
                <a:cs typeface="Times New Roman" panose="02020603050405020304" pitchFamily="18" charset="0"/>
              </a:rPr>
              <a:t>）返还权益；（</a:t>
            </a:r>
            <a:r>
              <a:rPr lang="en-US" altLang="zh-CN" kern="100" dirty="0">
                <a:latin typeface="Calibri" panose="020F0502020204030204" charset="0"/>
                <a:cs typeface="Times New Roman" panose="02020603050405020304" pitchFamily="18" charset="0"/>
              </a:rPr>
              <a:t>5</a:t>
            </a:r>
            <a:r>
              <a:rPr lang="zh-CN" altLang="zh-CN" kern="100" dirty="0">
                <a:latin typeface="Calibri" panose="020F0502020204030204" charset="0"/>
                <a:cs typeface="Times New Roman" panose="02020603050405020304" pitchFamily="18" charset="0"/>
              </a:rPr>
              <a:t>）恢复原状</a:t>
            </a:r>
            <a:r>
              <a:rPr lang="en-US" altLang="zh-CN" kern="100" dirty="0">
                <a:latin typeface="Calibri" panose="020F0502020204030204" charset="0"/>
                <a:cs typeface="Times New Roman" panose="02020603050405020304" pitchFamily="18" charset="0"/>
              </a:rPr>
              <a:t>;</a:t>
            </a:r>
            <a:r>
              <a:rPr lang="zh-CN" altLang="zh-CN" kern="100" dirty="0">
                <a:latin typeface="Calibri" panose="020F0502020204030204" charset="0"/>
                <a:cs typeface="Times New Roman" panose="02020603050405020304" pitchFamily="18" charset="0"/>
              </a:rPr>
              <a:t>（</a:t>
            </a:r>
            <a:r>
              <a:rPr lang="en-US" altLang="zh-CN" kern="100" dirty="0">
                <a:latin typeface="Calibri" panose="020F0502020204030204" charset="0"/>
                <a:cs typeface="Times New Roman" panose="02020603050405020304" pitchFamily="18" charset="0"/>
              </a:rPr>
              <a:t>6</a:t>
            </a:r>
            <a:r>
              <a:rPr lang="zh-CN" altLang="zh-CN" kern="100" dirty="0">
                <a:latin typeface="Calibri" panose="020F0502020204030204" charset="0"/>
                <a:cs typeface="Times New Roman" panose="02020603050405020304" pitchFamily="18" charset="0"/>
              </a:rPr>
              <a:t>）停止侵害</a:t>
            </a:r>
            <a:r>
              <a:rPr lang="en-US" altLang="zh-CN" kern="100" dirty="0">
                <a:latin typeface="Calibri" panose="020F0502020204030204" charset="0"/>
                <a:cs typeface="Times New Roman" panose="02020603050405020304" pitchFamily="18" charset="0"/>
              </a:rPr>
              <a:t>;</a:t>
            </a:r>
            <a:r>
              <a:rPr lang="zh-CN" altLang="zh-CN" kern="100" dirty="0">
                <a:latin typeface="Calibri" panose="020F0502020204030204" charset="0"/>
                <a:cs typeface="Times New Roman" panose="02020603050405020304" pitchFamily="18" charset="0"/>
              </a:rPr>
              <a:t>（</a:t>
            </a:r>
            <a:r>
              <a:rPr lang="en-US" altLang="zh-CN" kern="100" dirty="0">
                <a:latin typeface="Calibri" panose="020F0502020204030204" charset="0"/>
                <a:cs typeface="Times New Roman" panose="02020603050405020304" pitchFamily="18" charset="0"/>
              </a:rPr>
              <a:t>7</a:t>
            </a:r>
            <a:r>
              <a:rPr lang="zh-CN" altLang="zh-CN" kern="100" dirty="0">
                <a:latin typeface="Calibri" panose="020F0502020204030204" charset="0"/>
                <a:cs typeface="Times New Roman" panose="02020603050405020304" pitchFamily="18" charset="0"/>
              </a:rPr>
              <a:t>）履行义务</a:t>
            </a:r>
            <a:r>
              <a:rPr lang="en-US" altLang="zh-CN" kern="100" dirty="0">
                <a:latin typeface="Calibri" panose="020F0502020204030204" charset="0"/>
                <a:cs typeface="Times New Roman" panose="02020603050405020304" pitchFamily="18" charset="0"/>
              </a:rPr>
              <a:t>;</a:t>
            </a:r>
            <a:r>
              <a:rPr lang="zh-CN" altLang="zh-CN" kern="100" dirty="0">
                <a:latin typeface="Calibri" panose="020F0502020204030204" charset="0"/>
                <a:cs typeface="Times New Roman" panose="02020603050405020304" pitchFamily="18" charset="0"/>
              </a:rPr>
              <a:t>（</a:t>
            </a:r>
            <a:r>
              <a:rPr lang="en-US" altLang="zh-CN" kern="100" dirty="0">
                <a:latin typeface="Calibri" panose="020F0502020204030204" charset="0"/>
                <a:cs typeface="Times New Roman" panose="02020603050405020304" pitchFamily="18" charset="0"/>
              </a:rPr>
              <a:t>8</a:t>
            </a:r>
            <a:r>
              <a:rPr lang="zh-CN" altLang="zh-CN" kern="100" dirty="0">
                <a:latin typeface="Calibri" panose="020F0502020204030204" charset="0"/>
                <a:cs typeface="Times New Roman" panose="02020603050405020304" pitchFamily="18" charset="0"/>
              </a:rPr>
              <a:t>）撤销违法的行政行为；（</a:t>
            </a:r>
            <a:r>
              <a:rPr lang="en-US" altLang="zh-CN" kern="100" dirty="0">
                <a:latin typeface="Calibri" panose="020F0502020204030204" charset="0"/>
                <a:cs typeface="Times New Roman" panose="02020603050405020304" pitchFamily="18" charset="0"/>
              </a:rPr>
              <a:t>9</a:t>
            </a:r>
            <a:r>
              <a:rPr lang="zh-CN" altLang="zh-CN" kern="100" dirty="0">
                <a:latin typeface="Calibri" panose="020F0502020204030204" charset="0"/>
                <a:cs typeface="Times New Roman" panose="02020603050405020304" pitchFamily="18" charset="0"/>
              </a:rPr>
              <a:t>）纠正不当的行政行为；（</a:t>
            </a:r>
            <a:r>
              <a:rPr lang="en-US" altLang="zh-CN" kern="100" dirty="0">
                <a:latin typeface="Calibri" panose="020F0502020204030204" charset="0"/>
                <a:cs typeface="Times New Roman" panose="02020603050405020304" pitchFamily="18" charset="0"/>
              </a:rPr>
              <a:t>10</a:t>
            </a:r>
            <a:r>
              <a:rPr lang="zh-CN" altLang="zh-CN" kern="100" dirty="0">
                <a:latin typeface="Calibri" panose="020F0502020204030204" charset="0"/>
                <a:cs typeface="Times New Roman" panose="02020603050405020304" pitchFamily="18" charset="0"/>
              </a:rPr>
              <a:t>）行政赔偿。由此可以看出，行政主体承担行政责任的方式主要是补偿性的。</a:t>
            </a:r>
            <a:endParaRPr lang="zh-CN" altLang="zh-CN" kern="100" dirty="0">
              <a:latin typeface="Calibri" panose="020F0502020204030204" charset="0"/>
              <a:cs typeface="Times New Roman" panose="02020603050405020304" pitchFamily="18" charset="0"/>
            </a:endParaRPr>
          </a:p>
        </p:txBody>
      </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5" name="组合 4"/>
            <p:cNvGrpSpPr/>
            <p:nvPr/>
          </p:nvGrpSpPr>
          <p:grpSpPr>
            <a:xfrm>
              <a:off x="6997" y="1572"/>
              <a:ext cx="6578" cy="810"/>
              <a:chOff x="1667" y="665"/>
              <a:chExt cx="6578" cy="810"/>
            </a:xfrm>
          </p:grpSpPr>
          <p:sp>
            <p:nvSpPr>
              <p:cNvPr id="6" name="文本框 5"/>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8"/>
          <p:cNvSpPr txBox="1"/>
          <p:nvPr/>
        </p:nvSpPr>
        <p:spPr>
          <a:xfrm>
            <a:off x="712509" y="1777271"/>
            <a:ext cx="4969846" cy="430887"/>
          </a:xfrm>
          <a:prstGeom prst="rect">
            <a:avLst/>
          </a:prstGeom>
          <a:noFill/>
        </p:spPr>
        <p:txBody>
          <a:bodyPr wrap="square" rtlCol="0">
            <a:spAutoFit/>
          </a:bodyPr>
          <a:lstStyle/>
          <a:p>
            <a:r>
              <a:rPr lang="zh-CN" altLang="en-US" sz="2200" dirty="0" smtClean="0">
                <a:solidFill>
                  <a:srgbClr val="5F5E5C"/>
                </a:solidFill>
                <a:latin typeface="微软雅黑" panose="020B0503020204020204" pitchFamily="34" charset="-122"/>
                <a:ea typeface="微软雅黑" panose="020B0503020204020204" pitchFamily="34" charset="-122"/>
              </a:rPr>
              <a:t>（一）教育行政机关的侵权行为</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42" name="矩形 41"/>
          <p:cNvSpPr/>
          <p:nvPr/>
        </p:nvSpPr>
        <p:spPr>
          <a:xfrm>
            <a:off x="801999" y="6525344"/>
            <a:ext cx="10985808" cy="9901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801999" y="6336658"/>
            <a:ext cx="5096107" cy="107685"/>
          </a:xfrm>
          <a:prstGeom prst="rect">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802000" y="6118943"/>
            <a:ext cx="3970616" cy="107685"/>
          </a:xfrm>
          <a:prstGeom prst="rect">
            <a:avLst/>
          </a:prstGeom>
          <a:solidFill>
            <a:srgbClr val="FFC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782920" y="2932541"/>
            <a:ext cx="1816100" cy="457200"/>
          </a:xfrm>
          <a:prstGeom prst="rect">
            <a:avLst/>
          </a:prstGeom>
          <a:solidFill>
            <a:srgbClr val="D8240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a:t>
            </a:r>
            <a:r>
              <a:rPr lang="zh-CN" altLang="en-US"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sp>
        <p:nvSpPr>
          <p:cNvPr id="46" name="矩形 45"/>
          <p:cNvSpPr/>
          <p:nvPr/>
        </p:nvSpPr>
        <p:spPr>
          <a:xfrm>
            <a:off x="2283165" y="2703944"/>
            <a:ext cx="3723706" cy="457200"/>
          </a:xfrm>
          <a:prstGeom prst="rect">
            <a:avLst/>
          </a:prstGeom>
          <a:solidFill>
            <a:srgbClr val="F8300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47" name="等腰三角形 46"/>
          <p:cNvSpPr/>
          <p:nvPr/>
        </p:nvSpPr>
        <p:spPr>
          <a:xfrm rot="10800000">
            <a:off x="2283165" y="3161142"/>
            <a:ext cx="355600" cy="228601"/>
          </a:xfrm>
          <a:prstGeom prst="triangle">
            <a:avLst>
              <a:gd name="adj" fmla="val 0"/>
            </a:avLst>
          </a:prstGeom>
          <a:solidFill>
            <a:srgbClr val="7D15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48" name="矩形 47"/>
          <p:cNvSpPr/>
          <p:nvPr/>
        </p:nvSpPr>
        <p:spPr>
          <a:xfrm>
            <a:off x="822665" y="3704440"/>
            <a:ext cx="1816100" cy="457200"/>
          </a:xfrm>
          <a:prstGeom prst="rect">
            <a:avLst/>
          </a:prstGeom>
          <a:solidFill>
            <a:srgbClr val="AE800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2</a:t>
            </a:r>
            <a:r>
              <a:rPr lang="zh-CN" altLang="en-US"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sp>
        <p:nvSpPr>
          <p:cNvPr id="49" name="矩形 48"/>
          <p:cNvSpPr/>
          <p:nvPr/>
        </p:nvSpPr>
        <p:spPr>
          <a:xfrm>
            <a:off x="2283165" y="3475840"/>
            <a:ext cx="3723706" cy="457200"/>
          </a:xfrm>
          <a:prstGeom prst="rect">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50" name="等腰三角形 49"/>
          <p:cNvSpPr/>
          <p:nvPr/>
        </p:nvSpPr>
        <p:spPr>
          <a:xfrm rot="10800000">
            <a:off x="2283164" y="3933037"/>
            <a:ext cx="442341" cy="228601"/>
          </a:xfrm>
          <a:prstGeom prst="triangle">
            <a:avLst>
              <a:gd name="adj" fmla="val 0"/>
            </a:avLst>
          </a:prstGeom>
          <a:solidFill>
            <a:srgbClr val="78400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51" name="矩形 50"/>
          <p:cNvSpPr/>
          <p:nvPr/>
        </p:nvSpPr>
        <p:spPr>
          <a:xfrm>
            <a:off x="822665" y="4476336"/>
            <a:ext cx="1816100" cy="457200"/>
          </a:xfrm>
          <a:prstGeom prst="rect">
            <a:avLst/>
          </a:prstGeom>
          <a:solidFill>
            <a:srgbClr val="8496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3</a:t>
            </a:r>
            <a:r>
              <a:rPr lang="zh-CN" altLang="en-US" sz="2000" dirty="0" smtClean="0">
                <a:latin typeface="微软雅黑" panose="020B0503020204020204" pitchFamily="34" charset="-122"/>
                <a:ea typeface="微软雅黑" panose="020B0503020204020204" pitchFamily="34" charset="-122"/>
              </a:rPr>
              <a:t>）</a:t>
            </a:r>
            <a:endParaRPr lang="zh-CN" altLang="en-US" sz="2000" dirty="0">
              <a:latin typeface="微软雅黑" panose="020B0503020204020204" pitchFamily="34" charset="-122"/>
              <a:ea typeface="微软雅黑" panose="020B0503020204020204" pitchFamily="34" charset="-122"/>
            </a:endParaRPr>
          </a:p>
        </p:txBody>
      </p:sp>
      <p:sp>
        <p:nvSpPr>
          <p:cNvPr id="52" name="矩形 51"/>
          <p:cNvSpPr/>
          <p:nvPr/>
        </p:nvSpPr>
        <p:spPr>
          <a:xfrm>
            <a:off x="2283165" y="4247736"/>
            <a:ext cx="3723705" cy="457200"/>
          </a:xfrm>
          <a:prstGeom prst="rect">
            <a:avLst/>
          </a:prstGeom>
          <a:solidFill>
            <a:srgbClr val="A2B9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53" name="等腰三角形 52"/>
          <p:cNvSpPr/>
          <p:nvPr/>
        </p:nvSpPr>
        <p:spPr>
          <a:xfrm rot="10800000">
            <a:off x="2283164" y="4704933"/>
            <a:ext cx="442341" cy="228601"/>
          </a:xfrm>
          <a:prstGeom prst="triangle">
            <a:avLst>
              <a:gd name="adj" fmla="val 0"/>
            </a:avLst>
          </a:prstGeom>
          <a:solidFill>
            <a:srgbClr val="434C1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54" name="文本框 9"/>
          <p:cNvSpPr txBox="1"/>
          <p:nvPr/>
        </p:nvSpPr>
        <p:spPr>
          <a:xfrm>
            <a:off x="2355993" y="2645299"/>
            <a:ext cx="3782621" cy="553998"/>
          </a:xfrm>
          <a:prstGeom prst="rect">
            <a:avLst/>
          </a:prstGeom>
          <a:noFill/>
        </p:spPr>
        <p:txBody>
          <a:bodyPr wrap="square" rtlCol="0">
            <a:spAutoFit/>
          </a:bodyPr>
          <a:lstStyle/>
          <a:p>
            <a:pPr>
              <a:lnSpc>
                <a:spcPct val="150000"/>
              </a:lnSpc>
            </a:pPr>
            <a:r>
              <a:rPr lang="zh-CN" altLang="en-US" sz="2000" b="1" dirty="0" smtClean="0">
                <a:solidFill>
                  <a:srgbClr val="FFFFFF"/>
                </a:solidFill>
                <a:latin typeface="微软雅黑" panose="020B0503020204020204" pitchFamily="34" charset="-122"/>
                <a:ea typeface="微软雅黑" panose="020B0503020204020204" pitchFamily="34" charset="-122"/>
              </a:rPr>
              <a:t>教育行政机关对学校的侵权行为</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5" name="文本框 10"/>
          <p:cNvSpPr txBox="1"/>
          <p:nvPr/>
        </p:nvSpPr>
        <p:spPr>
          <a:xfrm>
            <a:off x="2290438" y="3385657"/>
            <a:ext cx="4025016" cy="553998"/>
          </a:xfrm>
          <a:prstGeom prst="rect">
            <a:avLst/>
          </a:prstGeom>
          <a:noFill/>
        </p:spPr>
        <p:txBody>
          <a:bodyPr wrap="square" rtlCol="0">
            <a:spAutoFit/>
          </a:bodyPr>
          <a:lstStyle/>
          <a:p>
            <a:pPr>
              <a:lnSpc>
                <a:spcPct val="150000"/>
              </a:lnSpc>
            </a:pPr>
            <a:r>
              <a:rPr lang="zh-CN" altLang="en-US" sz="2000" b="1" dirty="0" smtClean="0">
                <a:solidFill>
                  <a:srgbClr val="FFFFFF"/>
                </a:solidFill>
                <a:latin typeface="微软雅黑" panose="020B0503020204020204" pitchFamily="34" charset="-122"/>
                <a:ea typeface="微软雅黑" panose="020B0503020204020204" pitchFamily="34" charset="-122"/>
              </a:rPr>
              <a:t>教育行政机关对教师的侵权行为</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56" name="文本框 11"/>
          <p:cNvSpPr txBox="1"/>
          <p:nvPr/>
        </p:nvSpPr>
        <p:spPr>
          <a:xfrm>
            <a:off x="2329836" y="4190913"/>
            <a:ext cx="3888687" cy="553998"/>
          </a:xfrm>
          <a:prstGeom prst="rect">
            <a:avLst/>
          </a:prstGeom>
          <a:noFill/>
        </p:spPr>
        <p:txBody>
          <a:bodyPr wrap="square" rtlCol="0">
            <a:spAutoFit/>
          </a:bodyPr>
          <a:lstStyle/>
          <a:p>
            <a:pPr>
              <a:lnSpc>
                <a:spcPct val="150000"/>
              </a:lnSpc>
            </a:pPr>
            <a:r>
              <a:rPr lang="zh-CN" altLang="en-US" sz="2000" b="1" dirty="0" smtClean="0">
                <a:solidFill>
                  <a:srgbClr val="FFFFFF"/>
                </a:solidFill>
                <a:latin typeface="微软雅黑" panose="020B0503020204020204" pitchFamily="34" charset="-122"/>
                <a:ea typeface="微软雅黑" panose="020B0503020204020204" pitchFamily="34" charset="-122"/>
              </a:rPr>
              <a:t>教育行政机关对学生的侵权行为</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nvGrpSpPr>
          <p:cNvPr id="57" name="组合 56"/>
          <p:cNvGrpSpPr/>
          <p:nvPr/>
        </p:nvGrpSpPr>
        <p:grpSpPr>
          <a:xfrm>
            <a:off x="7102997" y="1609733"/>
            <a:ext cx="4282129" cy="4189413"/>
            <a:chOff x="6683375" y="1722438"/>
            <a:chExt cx="4279900" cy="4189413"/>
          </a:xfrm>
        </p:grpSpPr>
        <p:sp>
          <p:nvSpPr>
            <p:cNvPr id="58" name="Freeform 5"/>
            <p:cNvSpPr>
              <a:spLocks noEditPoints="1"/>
            </p:cNvSpPr>
            <p:nvPr/>
          </p:nvSpPr>
          <p:spPr bwMode="auto">
            <a:xfrm>
              <a:off x="6683375" y="1722438"/>
              <a:ext cx="4279900" cy="4189413"/>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83003"/>
            </a:solidFill>
            <a:ln>
              <a:noFill/>
            </a:ln>
          </p:spPr>
          <p:txBody>
            <a:bodyPr vert="horz" wrap="square" lIns="91440" tIns="45720" rIns="91440" bIns="45720" numCol="1" anchor="t" anchorCtr="0" compatLnSpc="1"/>
            <a:lstStyle/>
            <a:p>
              <a:endParaRPr lang="zh-CN" altLang="en-US"/>
            </a:p>
          </p:txBody>
        </p:sp>
        <p:sp>
          <p:nvSpPr>
            <p:cNvPr id="59" name="文本框 5"/>
            <p:cNvSpPr txBox="1"/>
            <p:nvPr/>
          </p:nvSpPr>
          <p:spPr>
            <a:xfrm>
              <a:off x="7531100" y="2667000"/>
              <a:ext cx="774700" cy="769441"/>
            </a:xfrm>
            <a:prstGeom prst="rect">
              <a:avLst/>
            </a:prstGeom>
            <a:noFill/>
          </p:spPr>
          <p:txBody>
            <a:bodyPr wrap="square" rtlCol="0">
              <a:spAutoFit/>
            </a:bodyPr>
            <a:lstStyle/>
            <a:p>
              <a:pPr algn="ctr"/>
              <a:r>
                <a:rPr lang="en-US" altLang="zh-CN" sz="4400" b="1" dirty="0" smtClean="0">
                  <a:solidFill>
                    <a:srgbClr val="EBAC07"/>
                  </a:solidFill>
                  <a:latin typeface="微软雅黑" panose="020B0503020204020204" pitchFamily="34" charset="-122"/>
                  <a:ea typeface="微软雅黑" panose="020B0503020204020204" pitchFamily="34" charset="-122"/>
                </a:rPr>
                <a:t>1</a:t>
              </a:r>
              <a:endParaRPr lang="zh-CN" altLang="en-US" sz="4400" b="1" dirty="0" smtClean="0">
                <a:solidFill>
                  <a:srgbClr val="EBAC07"/>
                </a:solidFill>
                <a:latin typeface="微软雅黑" panose="020B0503020204020204" pitchFamily="34" charset="-122"/>
                <a:ea typeface="微软雅黑" panose="020B0503020204020204" pitchFamily="34" charset="-122"/>
              </a:endParaRPr>
            </a:p>
          </p:txBody>
        </p:sp>
        <p:sp>
          <p:nvSpPr>
            <p:cNvPr id="60" name="文本框 6"/>
            <p:cNvSpPr txBox="1"/>
            <p:nvPr/>
          </p:nvSpPr>
          <p:spPr>
            <a:xfrm>
              <a:off x="9537700" y="3035003"/>
              <a:ext cx="774700" cy="769441"/>
            </a:xfrm>
            <a:prstGeom prst="rect">
              <a:avLst/>
            </a:prstGeom>
            <a:noFill/>
          </p:spPr>
          <p:txBody>
            <a:bodyPr wrap="square" rtlCol="0">
              <a:spAutoFit/>
            </a:bodyPr>
            <a:lstStyle/>
            <a:p>
              <a:pPr algn="ctr"/>
              <a:r>
                <a:rPr lang="en-US" altLang="zh-CN" sz="4400" b="1" dirty="0" smtClean="0">
                  <a:solidFill>
                    <a:srgbClr val="A2B932"/>
                  </a:solidFill>
                  <a:latin typeface="微软雅黑" panose="020B0503020204020204" pitchFamily="34" charset="-122"/>
                  <a:ea typeface="微软雅黑" panose="020B0503020204020204" pitchFamily="34" charset="-122"/>
                </a:rPr>
                <a:t>2</a:t>
              </a:r>
              <a:endParaRPr lang="zh-CN" altLang="en-US" sz="4400" b="1" dirty="0" smtClean="0">
                <a:solidFill>
                  <a:srgbClr val="A2B932"/>
                </a:solidFill>
                <a:latin typeface="微软雅黑" panose="020B0503020204020204" pitchFamily="34" charset="-122"/>
                <a:ea typeface="微软雅黑" panose="020B0503020204020204" pitchFamily="34" charset="-122"/>
              </a:endParaRPr>
            </a:p>
          </p:txBody>
        </p:sp>
        <p:sp>
          <p:nvSpPr>
            <p:cNvPr id="61" name="文本框 7"/>
            <p:cNvSpPr txBox="1"/>
            <p:nvPr/>
          </p:nvSpPr>
          <p:spPr>
            <a:xfrm>
              <a:off x="8216900" y="4597103"/>
              <a:ext cx="774700" cy="769441"/>
            </a:xfrm>
            <a:prstGeom prst="rect">
              <a:avLst/>
            </a:prstGeom>
            <a:noFill/>
          </p:spPr>
          <p:txBody>
            <a:bodyPr wrap="square" rtlCol="0">
              <a:spAutoFit/>
            </a:bodyPr>
            <a:lstStyle/>
            <a:p>
              <a:pPr algn="ctr"/>
              <a:r>
                <a:rPr lang="en-US" altLang="zh-CN" sz="4400" b="1" dirty="0" smtClean="0">
                  <a:solidFill>
                    <a:srgbClr val="4C6062"/>
                  </a:solidFill>
                  <a:latin typeface="微软雅黑" panose="020B0503020204020204" pitchFamily="34" charset="-122"/>
                  <a:ea typeface="微软雅黑" panose="020B0503020204020204" pitchFamily="34" charset="-122"/>
                </a:rPr>
                <a:t>3</a:t>
              </a:r>
              <a:endParaRPr lang="zh-CN" altLang="en-US" sz="4400" b="1" dirty="0" smtClean="0">
                <a:solidFill>
                  <a:srgbClr val="4C6062"/>
                </a:solidFill>
                <a:latin typeface="微软雅黑" panose="020B0503020204020204" pitchFamily="34" charset="-122"/>
                <a:ea typeface="微软雅黑" panose="020B0503020204020204" pitchFamily="34" charset="-122"/>
              </a:endParaRPr>
            </a:p>
          </p:txBody>
        </p:sp>
      </p:grpSp>
      <p:sp>
        <p:nvSpPr>
          <p:cNvPr id="23" name="TextBox 6"/>
          <p:cNvSpPr txBox="1"/>
          <p:nvPr/>
        </p:nvSpPr>
        <p:spPr>
          <a:xfrm>
            <a:off x="331703" y="959326"/>
            <a:ext cx="5350652" cy="417358"/>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smtClean="0">
                <a:solidFill>
                  <a:srgbClr val="FFFFFF"/>
                </a:solidFill>
              </a:rPr>
              <a:t>二</a:t>
            </a:r>
            <a:r>
              <a:rPr lang="en-US" altLang="zh-CN" sz="1800" b="0" dirty="0" smtClean="0">
                <a:solidFill>
                  <a:srgbClr val="FFFFFF"/>
                </a:solidFill>
              </a:rPr>
              <a:t>.</a:t>
            </a:r>
            <a:r>
              <a:rPr lang="zh-CN" altLang="en-US" sz="1800" b="0" dirty="0" smtClean="0">
                <a:solidFill>
                  <a:srgbClr val="FFFFFF"/>
                </a:solidFill>
              </a:rPr>
              <a:t>教育行政侵权与赔偿责任</a:t>
            </a:r>
            <a:endParaRPr lang="zh-CN" altLang="en-US" sz="1800" b="0" dirty="0">
              <a:solidFill>
                <a:srgbClr val="FFFFFF"/>
              </a:solidFill>
            </a:endParaRPr>
          </a:p>
        </p:txBody>
      </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flipV="1">
            <a:off x="408203" y="1943121"/>
            <a:ext cx="11307595" cy="45719"/>
          </a:xfrm>
          <a:prstGeom prst="rect">
            <a:avLst/>
          </a:prstGeom>
          <a:solidFill>
            <a:srgbClr val="FFC409"/>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endParaRPr lang="zh-CN" altLang="en-US" sz="1800" b="0" dirty="0">
              <a:solidFill>
                <a:srgbClr val="FFFFFF"/>
              </a:solidFill>
            </a:endParaRPr>
          </a:p>
        </p:txBody>
      </p:sp>
      <p:sp>
        <p:nvSpPr>
          <p:cNvPr id="4" name="TextBox 8"/>
          <p:cNvSpPr txBox="1"/>
          <p:nvPr/>
        </p:nvSpPr>
        <p:spPr>
          <a:xfrm>
            <a:off x="598729" y="1341929"/>
            <a:ext cx="4952325" cy="430887"/>
          </a:xfrm>
          <a:prstGeom prst="rect">
            <a:avLst/>
          </a:prstGeom>
          <a:noFill/>
        </p:spPr>
        <p:txBody>
          <a:bodyPr wrap="square" rtlCol="0">
            <a:spAutoFit/>
          </a:bodyPr>
          <a:lstStyle/>
          <a:p>
            <a:r>
              <a:rPr lang="zh-CN" altLang="en-US" sz="2200" dirty="0" smtClean="0">
                <a:solidFill>
                  <a:srgbClr val="5F5E5C"/>
                </a:solidFill>
                <a:latin typeface="微软雅黑" panose="020B0503020204020204" pitchFamily="34" charset="-122"/>
                <a:ea typeface="微软雅黑" panose="020B0503020204020204" pitchFamily="34" charset="-122"/>
              </a:rPr>
              <a:t>（二）教育行政机关的赔偿责任</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6" name="Freeform 5"/>
          <p:cNvSpPr/>
          <p:nvPr/>
        </p:nvSpPr>
        <p:spPr bwMode="auto">
          <a:xfrm flipV="1">
            <a:off x="10008082" y="2023841"/>
            <a:ext cx="1073522" cy="1221463"/>
          </a:xfrm>
          <a:custGeom>
            <a:avLst/>
            <a:gdLst>
              <a:gd name="T0" fmla="*/ 844 w 849"/>
              <a:gd name="T1" fmla="*/ 464 h 966"/>
              <a:gd name="T2" fmla="*/ 849 w 849"/>
              <a:gd name="T3" fmla="*/ 0 h 966"/>
              <a:gd name="T4" fmla="*/ 408 w 849"/>
              <a:gd name="T5" fmla="*/ 507 h 966"/>
              <a:gd name="T6" fmla="*/ 5 w 849"/>
              <a:gd name="T7" fmla="*/ 24 h 966"/>
              <a:gd name="T8" fmla="*/ 0 w 849"/>
              <a:gd name="T9" fmla="*/ 483 h 966"/>
              <a:gd name="T10" fmla="*/ 403 w 849"/>
              <a:gd name="T11" fmla="*/ 966 h 966"/>
              <a:gd name="T12" fmla="*/ 844 w 849"/>
              <a:gd name="T13" fmla="*/ 464 h 966"/>
            </a:gdLst>
            <a:ahLst/>
            <a:cxnLst>
              <a:cxn ang="0">
                <a:pos x="T0" y="T1"/>
              </a:cxn>
              <a:cxn ang="0">
                <a:pos x="T2" y="T3"/>
              </a:cxn>
              <a:cxn ang="0">
                <a:pos x="T4" y="T5"/>
              </a:cxn>
              <a:cxn ang="0">
                <a:pos x="T6" y="T7"/>
              </a:cxn>
              <a:cxn ang="0">
                <a:pos x="T8" y="T9"/>
              </a:cxn>
              <a:cxn ang="0">
                <a:pos x="T10" y="T11"/>
              </a:cxn>
              <a:cxn ang="0">
                <a:pos x="T12" y="T13"/>
              </a:cxn>
            </a:cxnLst>
            <a:rect l="0" t="0" r="r" b="b"/>
            <a:pathLst>
              <a:path w="849" h="966">
                <a:moveTo>
                  <a:pt x="844" y="464"/>
                </a:moveTo>
                <a:lnTo>
                  <a:pt x="849" y="0"/>
                </a:lnTo>
                <a:lnTo>
                  <a:pt x="408" y="507"/>
                </a:lnTo>
                <a:lnTo>
                  <a:pt x="5" y="24"/>
                </a:lnTo>
                <a:lnTo>
                  <a:pt x="0" y="483"/>
                </a:lnTo>
                <a:lnTo>
                  <a:pt x="403" y="966"/>
                </a:lnTo>
                <a:lnTo>
                  <a:pt x="844" y="464"/>
                </a:lnTo>
                <a:close/>
              </a:path>
            </a:pathLst>
          </a:custGeom>
          <a:solidFill>
            <a:srgbClr val="F83003"/>
          </a:solidFill>
          <a:ln>
            <a:noFill/>
          </a:ln>
        </p:spPr>
        <p:txBody>
          <a:bodyPr vert="eaVert" wrap="square" lIns="91440" tIns="45720" rIns="91440" bIns="45720" numCol="1" anchor="t" anchorCtr="0" compatLnSpc="1"/>
          <a:lstStyle/>
          <a:p>
            <a:pPr algn="ctr"/>
            <a:endParaRPr lang="zh-CN" altLang="en-US" dirty="0"/>
          </a:p>
        </p:txBody>
      </p:sp>
      <p:sp>
        <p:nvSpPr>
          <p:cNvPr id="7" name="Freeform 6"/>
          <p:cNvSpPr/>
          <p:nvPr/>
        </p:nvSpPr>
        <p:spPr bwMode="auto">
          <a:xfrm flipV="1">
            <a:off x="7570542" y="2030010"/>
            <a:ext cx="1079844" cy="1221463"/>
          </a:xfrm>
          <a:custGeom>
            <a:avLst/>
            <a:gdLst>
              <a:gd name="T0" fmla="*/ 849 w 854"/>
              <a:gd name="T1" fmla="*/ 464 h 966"/>
              <a:gd name="T2" fmla="*/ 854 w 854"/>
              <a:gd name="T3" fmla="*/ 0 h 966"/>
              <a:gd name="T4" fmla="*/ 408 w 854"/>
              <a:gd name="T5" fmla="*/ 507 h 966"/>
              <a:gd name="T6" fmla="*/ 5 w 854"/>
              <a:gd name="T7" fmla="*/ 24 h 966"/>
              <a:gd name="T8" fmla="*/ 0 w 854"/>
              <a:gd name="T9" fmla="*/ 483 h 966"/>
              <a:gd name="T10" fmla="*/ 403 w 854"/>
              <a:gd name="T11" fmla="*/ 966 h 966"/>
              <a:gd name="T12" fmla="*/ 849 w 854"/>
              <a:gd name="T13" fmla="*/ 464 h 966"/>
            </a:gdLst>
            <a:ahLst/>
            <a:cxnLst>
              <a:cxn ang="0">
                <a:pos x="T0" y="T1"/>
              </a:cxn>
              <a:cxn ang="0">
                <a:pos x="T2" y="T3"/>
              </a:cxn>
              <a:cxn ang="0">
                <a:pos x="T4" y="T5"/>
              </a:cxn>
              <a:cxn ang="0">
                <a:pos x="T6" y="T7"/>
              </a:cxn>
              <a:cxn ang="0">
                <a:pos x="T8" y="T9"/>
              </a:cxn>
              <a:cxn ang="0">
                <a:pos x="T10" y="T11"/>
              </a:cxn>
              <a:cxn ang="0">
                <a:pos x="T12" y="T13"/>
              </a:cxn>
            </a:cxnLst>
            <a:rect l="0" t="0" r="r" b="b"/>
            <a:pathLst>
              <a:path w="854" h="966">
                <a:moveTo>
                  <a:pt x="849" y="464"/>
                </a:moveTo>
                <a:lnTo>
                  <a:pt x="854" y="0"/>
                </a:lnTo>
                <a:lnTo>
                  <a:pt x="408" y="507"/>
                </a:lnTo>
                <a:lnTo>
                  <a:pt x="5" y="24"/>
                </a:lnTo>
                <a:lnTo>
                  <a:pt x="0" y="483"/>
                </a:lnTo>
                <a:lnTo>
                  <a:pt x="403" y="966"/>
                </a:lnTo>
                <a:lnTo>
                  <a:pt x="849" y="464"/>
                </a:lnTo>
                <a:close/>
              </a:path>
            </a:pathLst>
          </a:custGeom>
          <a:solidFill>
            <a:srgbClr val="EBAC07"/>
          </a:solidFill>
          <a:ln>
            <a:noFill/>
          </a:ln>
        </p:spPr>
        <p:txBody>
          <a:bodyPr vert="horz" wrap="square" lIns="91440" tIns="45720" rIns="91440" bIns="45720" numCol="1" anchor="t" anchorCtr="0" compatLnSpc="1"/>
          <a:lstStyle/>
          <a:p>
            <a:endParaRPr lang="zh-CN" altLang="en-US" dirty="0"/>
          </a:p>
        </p:txBody>
      </p:sp>
      <p:sp>
        <p:nvSpPr>
          <p:cNvPr id="8" name="Freeform 7"/>
          <p:cNvSpPr/>
          <p:nvPr/>
        </p:nvSpPr>
        <p:spPr bwMode="auto">
          <a:xfrm flipV="1">
            <a:off x="5327180" y="2067015"/>
            <a:ext cx="1078580" cy="1221463"/>
          </a:xfrm>
          <a:custGeom>
            <a:avLst/>
            <a:gdLst>
              <a:gd name="T0" fmla="*/ 848 w 853"/>
              <a:gd name="T1" fmla="*/ 459 h 966"/>
              <a:gd name="T2" fmla="*/ 853 w 853"/>
              <a:gd name="T3" fmla="*/ 0 h 966"/>
              <a:gd name="T4" fmla="*/ 412 w 853"/>
              <a:gd name="T5" fmla="*/ 507 h 966"/>
              <a:gd name="T6" fmla="*/ 9 w 853"/>
              <a:gd name="T7" fmla="*/ 24 h 966"/>
              <a:gd name="T8" fmla="*/ 0 w 853"/>
              <a:gd name="T9" fmla="*/ 483 h 966"/>
              <a:gd name="T10" fmla="*/ 402 w 853"/>
              <a:gd name="T11" fmla="*/ 966 h 966"/>
              <a:gd name="T12" fmla="*/ 848 w 853"/>
              <a:gd name="T13" fmla="*/ 459 h 966"/>
            </a:gdLst>
            <a:ahLst/>
            <a:cxnLst>
              <a:cxn ang="0">
                <a:pos x="T0" y="T1"/>
              </a:cxn>
              <a:cxn ang="0">
                <a:pos x="T2" y="T3"/>
              </a:cxn>
              <a:cxn ang="0">
                <a:pos x="T4" y="T5"/>
              </a:cxn>
              <a:cxn ang="0">
                <a:pos x="T6" y="T7"/>
              </a:cxn>
              <a:cxn ang="0">
                <a:pos x="T8" y="T9"/>
              </a:cxn>
              <a:cxn ang="0">
                <a:pos x="T10" y="T11"/>
              </a:cxn>
              <a:cxn ang="0">
                <a:pos x="T12" y="T13"/>
              </a:cxn>
            </a:cxnLst>
            <a:rect l="0" t="0" r="r" b="b"/>
            <a:pathLst>
              <a:path w="853" h="966">
                <a:moveTo>
                  <a:pt x="848" y="459"/>
                </a:moveTo>
                <a:lnTo>
                  <a:pt x="853" y="0"/>
                </a:lnTo>
                <a:lnTo>
                  <a:pt x="412" y="507"/>
                </a:lnTo>
                <a:lnTo>
                  <a:pt x="9" y="24"/>
                </a:lnTo>
                <a:lnTo>
                  <a:pt x="0" y="483"/>
                </a:lnTo>
                <a:lnTo>
                  <a:pt x="402" y="966"/>
                </a:lnTo>
                <a:lnTo>
                  <a:pt x="848" y="459"/>
                </a:lnTo>
                <a:close/>
              </a:path>
            </a:pathLst>
          </a:custGeom>
          <a:solidFill>
            <a:srgbClr val="A2B932"/>
          </a:solidFill>
          <a:ln>
            <a:noFill/>
          </a:ln>
        </p:spPr>
        <p:txBody>
          <a:bodyPr vert="horz" wrap="square" lIns="91440" tIns="45720" rIns="91440" bIns="45720" numCol="1" anchor="t" anchorCtr="0" compatLnSpc="1"/>
          <a:lstStyle/>
          <a:p>
            <a:endParaRPr lang="zh-CN" altLang="en-US"/>
          </a:p>
        </p:txBody>
      </p:sp>
      <p:sp>
        <p:nvSpPr>
          <p:cNvPr id="9" name="Freeform 8"/>
          <p:cNvSpPr/>
          <p:nvPr/>
        </p:nvSpPr>
        <p:spPr bwMode="auto">
          <a:xfrm flipV="1">
            <a:off x="3043708" y="2065750"/>
            <a:ext cx="1073522" cy="1222728"/>
          </a:xfrm>
          <a:custGeom>
            <a:avLst/>
            <a:gdLst>
              <a:gd name="T0" fmla="*/ 844 w 849"/>
              <a:gd name="T1" fmla="*/ 465 h 967"/>
              <a:gd name="T2" fmla="*/ 849 w 849"/>
              <a:gd name="T3" fmla="*/ 0 h 967"/>
              <a:gd name="T4" fmla="*/ 407 w 849"/>
              <a:gd name="T5" fmla="*/ 507 h 967"/>
              <a:gd name="T6" fmla="*/ 5 w 849"/>
              <a:gd name="T7" fmla="*/ 24 h 967"/>
              <a:gd name="T8" fmla="*/ 0 w 849"/>
              <a:gd name="T9" fmla="*/ 483 h 967"/>
              <a:gd name="T10" fmla="*/ 403 w 849"/>
              <a:gd name="T11" fmla="*/ 967 h 967"/>
              <a:gd name="T12" fmla="*/ 844 w 849"/>
              <a:gd name="T13" fmla="*/ 465 h 967"/>
            </a:gdLst>
            <a:ahLst/>
            <a:cxnLst>
              <a:cxn ang="0">
                <a:pos x="T0" y="T1"/>
              </a:cxn>
              <a:cxn ang="0">
                <a:pos x="T2" y="T3"/>
              </a:cxn>
              <a:cxn ang="0">
                <a:pos x="T4" y="T5"/>
              </a:cxn>
              <a:cxn ang="0">
                <a:pos x="T6" y="T7"/>
              </a:cxn>
              <a:cxn ang="0">
                <a:pos x="T8" y="T9"/>
              </a:cxn>
              <a:cxn ang="0">
                <a:pos x="T10" y="T11"/>
              </a:cxn>
              <a:cxn ang="0">
                <a:pos x="T12" y="T13"/>
              </a:cxn>
            </a:cxnLst>
            <a:rect l="0" t="0" r="r" b="b"/>
            <a:pathLst>
              <a:path w="849" h="967">
                <a:moveTo>
                  <a:pt x="844" y="465"/>
                </a:moveTo>
                <a:lnTo>
                  <a:pt x="849" y="0"/>
                </a:lnTo>
                <a:lnTo>
                  <a:pt x="407" y="507"/>
                </a:lnTo>
                <a:lnTo>
                  <a:pt x="5" y="24"/>
                </a:lnTo>
                <a:lnTo>
                  <a:pt x="0" y="483"/>
                </a:lnTo>
                <a:lnTo>
                  <a:pt x="403" y="967"/>
                </a:lnTo>
                <a:lnTo>
                  <a:pt x="844" y="465"/>
                </a:lnTo>
                <a:close/>
              </a:path>
            </a:pathLst>
          </a:custGeom>
          <a:solidFill>
            <a:srgbClr val="4C6062"/>
          </a:solidFill>
          <a:ln>
            <a:noFill/>
          </a:ln>
        </p:spPr>
        <p:txBody>
          <a:bodyPr vert="horz" wrap="square" lIns="91440" tIns="45720" rIns="91440" bIns="45720" numCol="1" anchor="t" anchorCtr="0" compatLnSpc="1"/>
          <a:lstStyle/>
          <a:p>
            <a:endParaRPr lang="zh-CN" altLang="en-US"/>
          </a:p>
        </p:txBody>
      </p:sp>
      <p:sp>
        <p:nvSpPr>
          <p:cNvPr id="10" name="Freeform 9"/>
          <p:cNvSpPr/>
          <p:nvPr/>
        </p:nvSpPr>
        <p:spPr bwMode="auto">
          <a:xfrm flipV="1">
            <a:off x="818454" y="2113048"/>
            <a:ext cx="1073522" cy="1221463"/>
          </a:xfrm>
          <a:custGeom>
            <a:avLst/>
            <a:gdLst>
              <a:gd name="T0" fmla="*/ 844 w 849"/>
              <a:gd name="T1" fmla="*/ 459 h 966"/>
              <a:gd name="T2" fmla="*/ 849 w 849"/>
              <a:gd name="T3" fmla="*/ 0 h 966"/>
              <a:gd name="T4" fmla="*/ 408 w 849"/>
              <a:gd name="T5" fmla="*/ 506 h 966"/>
              <a:gd name="T6" fmla="*/ 5 w 849"/>
              <a:gd name="T7" fmla="*/ 23 h 966"/>
              <a:gd name="T8" fmla="*/ 0 w 849"/>
              <a:gd name="T9" fmla="*/ 483 h 966"/>
              <a:gd name="T10" fmla="*/ 403 w 849"/>
              <a:gd name="T11" fmla="*/ 966 h 966"/>
              <a:gd name="T12" fmla="*/ 844 w 849"/>
              <a:gd name="T13" fmla="*/ 459 h 966"/>
            </a:gdLst>
            <a:ahLst/>
            <a:cxnLst>
              <a:cxn ang="0">
                <a:pos x="T0" y="T1"/>
              </a:cxn>
              <a:cxn ang="0">
                <a:pos x="T2" y="T3"/>
              </a:cxn>
              <a:cxn ang="0">
                <a:pos x="T4" y="T5"/>
              </a:cxn>
              <a:cxn ang="0">
                <a:pos x="T6" y="T7"/>
              </a:cxn>
              <a:cxn ang="0">
                <a:pos x="T8" y="T9"/>
              </a:cxn>
              <a:cxn ang="0">
                <a:pos x="T10" y="T11"/>
              </a:cxn>
              <a:cxn ang="0">
                <a:pos x="T12" y="T13"/>
              </a:cxn>
            </a:cxnLst>
            <a:rect l="0" t="0" r="r" b="b"/>
            <a:pathLst>
              <a:path w="849" h="966">
                <a:moveTo>
                  <a:pt x="844" y="459"/>
                </a:moveTo>
                <a:lnTo>
                  <a:pt x="849" y="0"/>
                </a:lnTo>
                <a:lnTo>
                  <a:pt x="408" y="506"/>
                </a:lnTo>
                <a:lnTo>
                  <a:pt x="5" y="23"/>
                </a:lnTo>
                <a:lnTo>
                  <a:pt x="0" y="483"/>
                </a:lnTo>
                <a:lnTo>
                  <a:pt x="403" y="966"/>
                </a:lnTo>
                <a:lnTo>
                  <a:pt x="844" y="459"/>
                </a:lnTo>
                <a:close/>
              </a:path>
            </a:pathLst>
          </a:custGeom>
          <a:solidFill>
            <a:srgbClr val="2D886E"/>
          </a:solidFill>
          <a:ln>
            <a:noFill/>
          </a:ln>
        </p:spPr>
        <p:txBody>
          <a:bodyPr vert="horz" wrap="square" lIns="91440" tIns="45720" rIns="91440" bIns="45720" numCol="1" anchor="t" anchorCtr="0" compatLnSpc="1"/>
          <a:lstStyle/>
          <a:p>
            <a:endParaRPr lang="zh-CN" altLang="en-US"/>
          </a:p>
        </p:txBody>
      </p:sp>
      <p:sp>
        <p:nvSpPr>
          <p:cNvPr id="15" name="文本框 20"/>
          <p:cNvSpPr txBox="1"/>
          <p:nvPr/>
        </p:nvSpPr>
        <p:spPr>
          <a:xfrm>
            <a:off x="575508" y="3354786"/>
            <a:ext cx="1805799" cy="1754326"/>
          </a:xfrm>
          <a:prstGeom prst="rect">
            <a:avLst/>
          </a:prstGeom>
          <a:noFill/>
        </p:spPr>
        <p:txBody>
          <a:bodyPr wrap="square" rtlCol="0">
            <a:spAutoFit/>
          </a:bodyPr>
          <a:lstStyle/>
          <a:p>
            <a:pPr>
              <a:lnSpc>
                <a:spcPct val="150000"/>
              </a:lnSpc>
            </a:pPr>
            <a:r>
              <a:rPr lang="zh-CN" altLang="zh-CN"/>
              <a:t>侵权主体为教育行政机关及其公务员，这是教育行政赔偿的前提。</a:t>
            </a:r>
            <a:endParaRPr lang="zh-CN" altLang="en-US" sz="1600" dirty="0">
              <a:solidFill>
                <a:srgbClr val="4C6062"/>
              </a:solidFill>
              <a:latin typeface="微软雅黑" panose="020B0503020204020204" pitchFamily="34" charset="-122"/>
              <a:ea typeface="微软雅黑" panose="020B0503020204020204" pitchFamily="34" charset="-122"/>
            </a:endParaRPr>
          </a:p>
        </p:txBody>
      </p:sp>
      <p:sp>
        <p:nvSpPr>
          <p:cNvPr id="16" name="文本框 20"/>
          <p:cNvSpPr txBox="1"/>
          <p:nvPr/>
        </p:nvSpPr>
        <p:spPr>
          <a:xfrm>
            <a:off x="2598721" y="3351156"/>
            <a:ext cx="2249725" cy="2585323"/>
          </a:xfrm>
          <a:prstGeom prst="rect">
            <a:avLst/>
          </a:prstGeom>
          <a:noFill/>
        </p:spPr>
        <p:txBody>
          <a:bodyPr wrap="square" rtlCol="0">
            <a:spAutoFit/>
          </a:bodyPr>
          <a:lstStyle/>
          <a:p>
            <a:pPr>
              <a:lnSpc>
                <a:spcPct val="150000"/>
              </a:lnSpc>
            </a:pPr>
            <a:r>
              <a:rPr lang="zh-CN" altLang="zh-CN" dirty="0"/>
              <a:t>侵权损害发生在执行职务的过程中。教育行政权力的形式表现为执行行政职务，即职务行为是构成教有行政赔偿的基础。</a:t>
            </a:r>
            <a:endParaRPr lang="zh-CN" altLang="en-US" sz="1600" dirty="0">
              <a:solidFill>
                <a:srgbClr val="4C6062"/>
              </a:solidFill>
              <a:latin typeface="微软雅黑" panose="020B0503020204020204" pitchFamily="34" charset="-122"/>
              <a:ea typeface="微软雅黑" panose="020B0503020204020204" pitchFamily="34" charset="-122"/>
            </a:endParaRPr>
          </a:p>
        </p:txBody>
      </p:sp>
      <p:sp>
        <p:nvSpPr>
          <p:cNvPr id="17" name="文本框 20"/>
          <p:cNvSpPr txBox="1"/>
          <p:nvPr/>
        </p:nvSpPr>
        <p:spPr>
          <a:xfrm>
            <a:off x="4916379" y="3419132"/>
            <a:ext cx="2378926" cy="2308324"/>
          </a:xfrm>
          <a:prstGeom prst="rect">
            <a:avLst/>
          </a:prstGeom>
          <a:noFill/>
        </p:spPr>
        <p:txBody>
          <a:bodyPr wrap="square" rtlCol="0">
            <a:spAutoFit/>
          </a:bodyPr>
          <a:lstStyle/>
          <a:p>
            <a:r>
              <a:rPr lang="zh-CN" altLang="zh-CN" dirty="0"/>
              <a:t>侵权行为源于教育行政机关及其公务员的违法行政。违法行政的本质在于它的社会危害性，它不仅侵犯了公民或法人的合法权益，而且更重要的是削弱了法律的权威。</a:t>
            </a:r>
            <a:endParaRPr lang="zh-CN" altLang="zh-CN" dirty="0"/>
          </a:p>
        </p:txBody>
      </p:sp>
      <p:sp>
        <p:nvSpPr>
          <p:cNvPr id="18" name="文本框 20"/>
          <p:cNvSpPr txBox="1"/>
          <p:nvPr/>
        </p:nvSpPr>
        <p:spPr>
          <a:xfrm>
            <a:off x="7384469" y="3392535"/>
            <a:ext cx="1598279" cy="923330"/>
          </a:xfrm>
          <a:prstGeom prst="rect">
            <a:avLst/>
          </a:prstGeom>
          <a:noFill/>
        </p:spPr>
        <p:txBody>
          <a:bodyPr wrap="square" rtlCol="0">
            <a:spAutoFit/>
          </a:bodyPr>
          <a:lstStyle/>
          <a:p>
            <a:pPr>
              <a:lnSpc>
                <a:spcPct val="150000"/>
              </a:lnSpc>
            </a:pPr>
            <a:r>
              <a:rPr lang="zh-CN" altLang="zh-CN"/>
              <a:t>教育行政赔偿的主体是国家。</a:t>
            </a:r>
            <a:endParaRPr lang="zh-CN" altLang="en-US" sz="1600" dirty="0">
              <a:solidFill>
                <a:srgbClr val="4C6062"/>
              </a:solidFill>
              <a:latin typeface="微软雅黑" panose="020B0503020204020204" pitchFamily="34" charset="-122"/>
              <a:ea typeface="微软雅黑" panose="020B0503020204020204" pitchFamily="34" charset="-122"/>
            </a:endParaRPr>
          </a:p>
        </p:txBody>
      </p:sp>
      <p:sp>
        <p:nvSpPr>
          <p:cNvPr id="19" name="文本框 20"/>
          <p:cNvSpPr txBox="1"/>
          <p:nvPr/>
        </p:nvSpPr>
        <p:spPr>
          <a:xfrm>
            <a:off x="9718883" y="3423983"/>
            <a:ext cx="1845104" cy="923330"/>
          </a:xfrm>
          <a:prstGeom prst="rect">
            <a:avLst/>
          </a:prstGeom>
          <a:noFill/>
        </p:spPr>
        <p:txBody>
          <a:bodyPr wrap="square" rtlCol="0">
            <a:spAutoFit/>
          </a:bodyPr>
          <a:lstStyle/>
          <a:p>
            <a:pPr>
              <a:lnSpc>
                <a:spcPct val="150000"/>
              </a:lnSpc>
            </a:pPr>
            <a:r>
              <a:rPr lang="zh-CN" altLang="zh-CN"/>
              <a:t>教育行政赔偿是一种法律责任。</a:t>
            </a:r>
            <a:endParaRPr lang="zh-CN" altLang="en-US" sz="1600" dirty="0">
              <a:solidFill>
                <a:srgbClr val="4C6062"/>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1145863" y="5714431"/>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01</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2" name="TextBox 21"/>
          <p:cNvSpPr txBox="1"/>
          <p:nvPr/>
        </p:nvSpPr>
        <p:spPr>
          <a:xfrm>
            <a:off x="3514231" y="5729009"/>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02</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3" name="TextBox 22"/>
          <p:cNvSpPr txBox="1"/>
          <p:nvPr/>
        </p:nvSpPr>
        <p:spPr>
          <a:xfrm>
            <a:off x="5816888" y="5727456"/>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03</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4" name="TextBox 23"/>
          <p:cNvSpPr txBox="1"/>
          <p:nvPr/>
        </p:nvSpPr>
        <p:spPr>
          <a:xfrm>
            <a:off x="7996399" y="5635200"/>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04</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5" name="TextBox 24"/>
          <p:cNvSpPr txBox="1"/>
          <p:nvPr/>
        </p:nvSpPr>
        <p:spPr>
          <a:xfrm>
            <a:off x="10432083" y="5597790"/>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05</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6" name="TextBox 6"/>
          <p:cNvSpPr txBox="1"/>
          <p:nvPr/>
        </p:nvSpPr>
        <p:spPr>
          <a:xfrm flipV="1">
            <a:off x="598729" y="6021288"/>
            <a:ext cx="11307595" cy="45719"/>
          </a:xfrm>
          <a:prstGeom prst="rect">
            <a:avLst/>
          </a:prstGeom>
          <a:solidFill>
            <a:srgbClr val="FFC409"/>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endParaRPr lang="zh-CN" altLang="en-US" sz="1800" b="0" dirty="0">
              <a:solidFill>
                <a:srgbClr val="FFFFFF"/>
              </a:solidFill>
            </a:endParaRPr>
          </a:p>
        </p:txBody>
      </p:sp>
      <p:grpSp>
        <p:nvGrpSpPr>
          <p:cNvPr id="2" name="组合 1"/>
          <p:cNvGrpSpPr/>
          <p:nvPr/>
        </p:nvGrpSpPr>
        <p:grpSpPr>
          <a:xfrm>
            <a:off x="50165" y="116840"/>
            <a:ext cx="5976620" cy="575310"/>
            <a:chOff x="6316" y="1544"/>
            <a:chExt cx="9412" cy="906"/>
          </a:xfrm>
        </p:grpSpPr>
        <p:sp>
          <p:nvSpPr>
            <p:cNvPr id="5" name="燕尾形 4"/>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11" name="组合 10"/>
            <p:cNvGrpSpPr/>
            <p:nvPr/>
          </p:nvGrpSpPr>
          <p:grpSpPr>
            <a:xfrm>
              <a:off x="6997" y="1572"/>
              <a:ext cx="6578" cy="810"/>
              <a:chOff x="1667" y="665"/>
              <a:chExt cx="6578" cy="810"/>
            </a:xfrm>
          </p:grpSpPr>
          <p:sp>
            <p:nvSpPr>
              <p:cNvPr id="12" name="文本框 11"/>
              <p:cNvSpPr txBox="1"/>
              <p:nvPr/>
            </p:nvSpPr>
            <p:spPr>
              <a:xfrm>
                <a:off x="6295" y="665"/>
                <a:ext cx="488" cy="580"/>
              </a:xfrm>
              <a:prstGeom prst="rect">
                <a:avLst/>
              </a:prstGeom>
              <a:noFill/>
            </p:spPr>
            <p:txBody>
              <a:bodyPr wrap="none" rtlCol="0">
                <a:spAutoFit/>
              </a:bodyPr>
              <a:p>
                <a:endParaRPr lang="zh-CN" altLang="en-US"/>
              </a:p>
            </p:txBody>
          </p:sp>
          <p:sp>
            <p:nvSpPr>
              <p:cNvPr id="13" name="文本框 12"/>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0" name="矩形 7"/>
          <p:cNvSpPr>
            <a:spLocks noChangeArrowheads="1"/>
          </p:cNvSpPr>
          <p:nvPr/>
        </p:nvSpPr>
        <p:spPr bwMode="auto">
          <a:xfrm>
            <a:off x="11859816" y="3419475"/>
            <a:ext cx="396022" cy="1565910"/>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6" y="3429000"/>
            <a:ext cx="21325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12534" y="3429000"/>
            <a:ext cx="189011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9000696" y="3419475"/>
            <a:ext cx="410847" cy="156591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学</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标题 1"/>
          <p:cNvSpPr txBox="1">
            <a:spLocks noChangeArrowheads="1"/>
          </p:cNvSpPr>
          <p:nvPr/>
        </p:nvSpPr>
        <p:spPr>
          <a:xfrm>
            <a:off x="2722232" y="1340768"/>
            <a:ext cx="7560839"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200" dirty="0" smtClean="0">
                <a:solidFill>
                  <a:srgbClr val="FFC000"/>
                </a:solidFill>
                <a:effectLst>
                  <a:reflection blurRad="6350" stA="55000" endA="300" endPos="45500" dir="5400000" sy="-100000" algn="bl" rotWithShape="0"/>
                </a:effectLst>
                <a:latin typeface="Broadway" panose="04040905080B02020502" pitchFamily="82" charset="0"/>
                <a:sym typeface="Impact" panose="020B0806030902050204" pitchFamily="34" charset="0"/>
              </a:rPr>
              <a:t>Thank </a:t>
            </a:r>
            <a:r>
              <a:rPr lang="en-US" altLang="zh-CN" sz="7200" dirty="0" smtClean="0">
                <a:solidFill>
                  <a:srgbClr val="FFC000"/>
                </a:solidFill>
                <a:effectLst>
                  <a:reflection blurRad="6350" stA="55000" endA="300" endPos="45500" dir="5400000" sy="-100000" algn="bl" rotWithShape="0"/>
                </a:effectLst>
                <a:latin typeface="Broadway" panose="04040905080B02020502" pitchFamily="82" charset="0"/>
                <a:sym typeface="Impact" panose="020B0806030902050204" pitchFamily="34" charset="0"/>
              </a:rPr>
              <a:t>You</a:t>
            </a:r>
            <a:endParaRPr lang="zh-CN" altLang="en-US" sz="3200" dirty="0">
              <a:solidFill>
                <a:srgbClr val="FFC000"/>
              </a:solidFill>
              <a:effectLst>
                <a:reflection blurRad="6350" stA="55000" endA="300" endPos="45500" dir="5400000" sy="-100000" algn="bl" rotWithShape="0"/>
              </a:effectLst>
              <a:latin typeface="Broadway" panose="04040905080B02020502" pitchFamily="82" charset="0"/>
            </a:endParaRPr>
          </a:p>
        </p:txBody>
      </p:sp>
      <p:pic>
        <p:nvPicPr>
          <p:cNvPr id="39" name="图片 3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441467" y="3405022"/>
            <a:ext cx="2367585" cy="1580362"/>
          </a:xfrm>
          <a:prstGeom prst="rect">
            <a:avLst/>
          </a:prstGeom>
        </p:spPr>
      </p:pic>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9200" y="3429491"/>
            <a:ext cx="2360296" cy="1572547"/>
          </a:xfrm>
          <a:prstGeom prst="rect">
            <a:avLst/>
          </a:prstGeom>
        </p:spPr>
      </p:pic>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2663" y="3429000"/>
            <a:ext cx="2354344" cy="1568581"/>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6" dur="600" fill="hold"/>
                                        <p:tgtEl>
                                          <p:spTgt spid="33"/>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564904"/>
            <a:ext cx="12195175" cy="2016224"/>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4514999" y="2780928"/>
            <a:ext cx="1261885" cy="523221"/>
          </a:xfrm>
          <a:prstGeom prst="rect">
            <a:avLst/>
          </a:prstGeom>
          <a:noFill/>
        </p:spPr>
        <p:txBody>
          <a:bodyPr wrap="none" rtlCol="0">
            <a:spAutoFit/>
          </a:bodyPr>
          <a:lstStyle/>
          <a:p>
            <a:pPr algn="r"/>
            <a:r>
              <a:rPr lang="zh-CN" altLang="en-US" sz="2800" dirty="0" smtClean="0">
                <a:solidFill>
                  <a:schemeClr val="bg1"/>
                </a:solidFill>
                <a:latin typeface="微软雅黑" panose="020B0503020204020204" pitchFamily="34" charset="-122"/>
                <a:ea typeface="微软雅黑" panose="020B0503020204020204" pitchFamily="34" charset="-122"/>
              </a:rPr>
              <a:t>第一节</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4442991" y="3501009"/>
            <a:ext cx="7992888" cy="79208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400" dirty="0">
                <a:solidFill>
                  <a:schemeClr val="bg1"/>
                </a:solidFill>
                <a:ea typeface="微软雅黑" panose="020B0503020204020204" pitchFamily="34" charset="-122"/>
              </a:rPr>
              <a:t>小学教育的法律</a:t>
            </a:r>
            <a:r>
              <a:rPr lang="zh-CN" altLang="en-US" sz="4400" dirty="0">
                <a:solidFill>
                  <a:schemeClr val="bg1"/>
                </a:solidFill>
                <a:ea typeface="微软雅黑" panose="020B0503020204020204" pitchFamily="34" charset="-122"/>
              </a:rPr>
              <a:t>基础</a:t>
            </a:r>
            <a:endParaRPr lang="zh-CN" altLang="en-US" sz="4400" dirty="0">
              <a:solidFill>
                <a:schemeClr val="bg1"/>
              </a:solidFill>
              <a:ea typeface="微软雅黑" panose="020B0503020204020204" pitchFamily="34" charset="-122"/>
            </a:endParaRPr>
          </a:p>
        </p:txBody>
      </p:sp>
      <p:sp>
        <p:nvSpPr>
          <p:cNvPr id="12" name="矩形 11"/>
          <p:cNvSpPr/>
          <p:nvPr/>
        </p:nvSpPr>
        <p:spPr>
          <a:xfrm flipV="1">
            <a:off x="4587007" y="3356994"/>
            <a:ext cx="7200800" cy="60456"/>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sp>
        <p:nvSpPr>
          <p:cNvPr id="3" name="椭圆 2"/>
          <p:cNvSpPr/>
          <p:nvPr/>
        </p:nvSpPr>
        <p:spPr>
          <a:xfrm>
            <a:off x="698575" y="1736812"/>
            <a:ext cx="3672408" cy="3672408"/>
          </a:xfrm>
          <a:prstGeom prst="ellipse">
            <a:avLst/>
          </a:prstGeom>
          <a:blipFill dpi="0" rotWithShape="1">
            <a:blip r:embed="rId1"/>
            <a:srcRect/>
            <a:stretch>
              <a:fillRect/>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 name="TextBox 8"/>
          <p:cNvSpPr txBox="1"/>
          <p:nvPr/>
        </p:nvSpPr>
        <p:spPr>
          <a:xfrm>
            <a:off x="626567" y="1197913"/>
            <a:ext cx="495232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一、小学教育的法律</a:t>
            </a:r>
            <a:r>
              <a:rPr lang="zh-CN" altLang="en-US" sz="2200" dirty="0">
                <a:solidFill>
                  <a:srgbClr val="5F5E5C"/>
                </a:solidFill>
                <a:latin typeface="微软雅黑" panose="020B0503020204020204" pitchFamily="34" charset="-122"/>
                <a:ea typeface="微软雅黑" panose="020B0503020204020204" pitchFamily="34" charset="-122"/>
              </a:rPr>
              <a:t>性质</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827189" y="2976334"/>
            <a:ext cx="4756570" cy="2091690"/>
          </a:xfrm>
          <a:prstGeom prst="rect">
            <a:avLst/>
          </a:prstGeom>
          <a:noFill/>
        </p:spPr>
        <p:txBody>
          <a:bodyPr wrap="square" rtlCol="0">
            <a:spAutoFit/>
          </a:bodyPr>
          <a:lstStyle/>
          <a:p>
            <a:pPr>
              <a:lnSpc>
                <a:spcPct val="13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《义务教育法》第四条规定：</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凡具有中华人民共和国国籍的适龄儿童、少年，不分性别、民族、种族、家庭财产状况、宗教信仰等，依法享有平等接受义务教育的权利，并履行接受义务教育的义务。</a:t>
            </a: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6589361" y="2987366"/>
            <a:ext cx="4756570" cy="2091690"/>
          </a:xfrm>
          <a:prstGeom prst="rect">
            <a:avLst/>
          </a:prstGeom>
          <a:noFill/>
        </p:spPr>
        <p:txBody>
          <a:bodyPr wrap="square" rtlCol="0">
            <a:spAutoFit/>
          </a:bodyPr>
          <a:lstStyle/>
          <a:p>
            <a:pPr>
              <a:lnSpc>
                <a:spcPct val="130000"/>
              </a:lnSpc>
            </a:pPr>
            <a:r>
              <a:rPr lang="zh-CN" altLang="en-US" sz="2000" dirty="0" smtClean="0">
                <a:solidFill>
                  <a:schemeClr val="tx1">
                    <a:lumMod val="95000"/>
                    <a:lumOff val="5000"/>
                  </a:schemeClr>
                </a:solidFill>
                <a:latin typeface="微软雅黑" panose="020B0503020204020204" pitchFamily="34" charset="-122"/>
                <a:ea typeface="微软雅黑" panose="020B0503020204020204" pitchFamily="34" charset="-122"/>
              </a:rPr>
              <a:t>《义务教育法》第二条第三、四款规定：“实施义务教育，不收学费、杂费。国家建立义务教育经费保障机制，保证义务教育制度实施。〞实行免费教育是义务教育的基本原则和手段。</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6" name="TextBox 6"/>
          <p:cNvSpPr txBox="1"/>
          <p:nvPr/>
        </p:nvSpPr>
        <p:spPr>
          <a:xfrm>
            <a:off x="745356" y="2051262"/>
            <a:ext cx="4920239"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（一）</a:t>
            </a:r>
            <a:r>
              <a:rPr lang="zh-CN" altLang="en-US" sz="1800" b="0" dirty="0">
                <a:solidFill>
                  <a:srgbClr val="FFFFFF"/>
                </a:solidFill>
              </a:rPr>
              <a:t>强制性</a:t>
            </a:r>
            <a:endParaRPr lang="zh-CN" altLang="en-US" sz="1800" b="0" dirty="0">
              <a:solidFill>
                <a:srgbClr val="FFFFFF"/>
              </a:solidFill>
            </a:endParaRPr>
          </a:p>
        </p:txBody>
      </p:sp>
      <p:sp>
        <p:nvSpPr>
          <p:cNvPr id="57" name="TextBox 6"/>
          <p:cNvSpPr txBox="1"/>
          <p:nvPr/>
        </p:nvSpPr>
        <p:spPr>
          <a:xfrm>
            <a:off x="6507528" y="2051262"/>
            <a:ext cx="4920239"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（二）免费</a:t>
            </a:r>
            <a:r>
              <a:rPr lang="zh-CN" altLang="en-US" sz="1800" b="0" dirty="0">
                <a:solidFill>
                  <a:srgbClr val="FFFFFF"/>
                </a:solidFill>
              </a:rPr>
              <a:t>性</a:t>
            </a:r>
            <a:endParaRPr lang="zh-CN" altLang="en-US" sz="1800" b="0" dirty="0">
              <a:solidFill>
                <a:srgbClr val="FFFFFF"/>
              </a:solidFill>
            </a:endParaRPr>
          </a:p>
        </p:txBody>
      </p:sp>
      <p:sp>
        <p:nvSpPr>
          <p:cNvPr id="58" name="矩形 57"/>
          <p:cNvSpPr/>
          <p:nvPr/>
        </p:nvSpPr>
        <p:spPr>
          <a:xfrm>
            <a:off x="758875" y="2555318"/>
            <a:ext cx="490672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511975" y="2555318"/>
            <a:ext cx="490672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65008" y="4605429"/>
            <a:ext cx="11050791" cy="1487867"/>
            <a:chOff x="698575" y="4581580"/>
            <a:chExt cx="11050791" cy="1487867"/>
          </a:xfrm>
        </p:grpSpPr>
        <p:grpSp>
          <p:nvGrpSpPr>
            <p:cNvPr id="61" name="组合 60"/>
            <p:cNvGrpSpPr/>
            <p:nvPr/>
          </p:nvGrpSpPr>
          <p:grpSpPr>
            <a:xfrm flipH="1">
              <a:off x="1265689" y="4581580"/>
              <a:ext cx="10483677" cy="1487867"/>
              <a:chOff x="584050" y="5201422"/>
              <a:chExt cx="10483677" cy="1487867"/>
            </a:xfrm>
          </p:grpSpPr>
          <p:sp>
            <p:nvSpPr>
              <p:cNvPr id="62"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63" name="矩形 62"/>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flipH="1">
              <a:off x="698575" y="4797152"/>
              <a:ext cx="9399379" cy="1152136"/>
              <a:chOff x="2481728" y="5446505"/>
              <a:chExt cx="9399379" cy="1152136"/>
            </a:xfrm>
          </p:grpSpPr>
          <p:sp>
            <p:nvSpPr>
              <p:cNvPr id="65" name="矩形 64"/>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gr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7" name="文本框 6"/>
              <p:cNvSpPr txBox="1"/>
              <p:nvPr/>
            </p:nvSpPr>
            <p:spPr>
              <a:xfrm>
                <a:off x="6295" y="665"/>
                <a:ext cx="488" cy="580"/>
              </a:xfrm>
              <a:prstGeom prst="rect">
                <a:avLst/>
              </a:prstGeom>
              <a:noFill/>
            </p:spPr>
            <p:txBody>
              <a:bodyPr wrap="none" rtlCol="0">
                <a:spAutoFit/>
              </a:bodyPr>
              <a:p>
                <a:endParaRPr lang="zh-CN" altLang="en-US"/>
              </a:p>
            </p:txBody>
          </p:sp>
          <p:sp>
            <p:nvSpPr>
              <p:cNvPr id="5" name="文本框 4"/>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6" name="TextBox 8"/>
          <p:cNvSpPr txBox="1"/>
          <p:nvPr/>
        </p:nvSpPr>
        <p:spPr>
          <a:xfrm>
            <a:off x="626567" y="1197913"/>
            <a:ext cx="495232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一、小学教育的法律</a:t>
            </a:r>
            <a:r>
              <a:rPr lang="zh-CN" altLang="en-US" sz="2200" dirty="0">
                <a:solidFill>
                  <a:srgbClr val="5F5E5C"/>
                </a:solidFill>
                <a:latin typeface="微软雅黑" panose="020B0503020204020204" pitchFamily="34" charset="-122"/>
                <a:ea typeface="微软雅黑" panose="020B0503020204020204" pitchFamily="34" charset="-122"/>
              </a:rPr>
              <a:t>性质</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827189" y="2976334"/>
            <a:ext cx="4756570" cy="2091690"/>
          </a:xfrm>
          <a:prstGeom prst="rect">
            <a:avLst/>
          </a:prstGeom>
          <a:noFill/>
        </p:spPr>
        <p:txBody>
          <a:bodyPr wrap="square" rtlCol="0">
            <a:spAutoFit/>
          </a:bodyPr>
          <a:lstStyle/>
          <a:p>
            <a:pPr>
              <a:lnSpc>
                <a:spcPct val="13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义务教育是国家统一实施的所有适龄儿童、少年必须接受的教有，是国家必须予以保障的公益性事业，是与国家利益紧密相关的大事，必须贸彻国家的教育方针，国家建立义务教育经费保障机制。</a:t>
            </a:r>
            <a:endPar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6" name="TextBox 6"/>
          <p:cNvSpPr txBox="1"/>
          <p:nvPr/>
        </p:nvSpPr>
        <p:spPr>
          <a:xfrm>
            <a:off x="745356" y="2051262"/>
            <a:ext cx="4920239"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a:t>
            </a:r>
            <a:r>
              <a:rPr lang="zh-CN" altLang="en-US" sz="1800" b="0" dirty="0">
                <a:solidFill>
                  <a:srgbClr val="FFFFFF"/>
                </a:solidFill>
              </a:rPr>
              <a:t>三）</a:t>
            </a:r>
            <a:r>
              <a:rPr lang="zh-CN" altLang="en-US" sz="1800" b="0" dirty="0">
                <a:solidFill>
                  <a:srgbClr val="FFFFFF"/>
                </a:solidFill>
              </a:rPr>
              <a:t>国家性</a:t>
            </a:r>
            <a:endParaRPr lang="zh-CN" altLang="en-US" sz="1800" b="0" dirty="0">
              <a:solidFill>
                <a:srgbClr val="FFFFFF"/>
              </a:solidFill>
            </a:endParaRPr>
          </a:p>
        </p:txBody>
      </p:sp>
      <p:sp>
        <p:nvSpPr>
          <p:cNvPr id="58" name="矩形 57"/>
          <p:cNvSpPr/>
          <p:nvPr/>
        </p:nvSpPr>
        <p:spPr>
          <a:xfrm>
            <a:off x="758875" y="2555318"/>
            <a:ext cx="490672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665008" y="4605429"/>
            <a:ext cx="11050791" cy="1487867"/>
            <a:chOff x="698575" y="4581580"/>
            <a:chExt cx="11050791" cy="1487867"/>
          </a:xfrm>
        </p:grpSpPr>
        <p:grpSp>
          <p:nvGrpSpPr>
            <p:cNvPr id="61" name="组合 60"/>
            <p:cNvGrpSpPr/>
            <p:nvPr/>
          </p:nvGrpSpPr>
          <p:grpSpPr>
            <a:xfrm flipH="1">
              <a:off x="1265689" y="4581580"/>
              <a:ext cx="10483677" cy="1487867"/>
              <a:chOff x="584050" y="5201422"/>
              <a:chExt cx="10483677" cy="1487867"/>
            </a:xfrm>
          </p:grpSpPr>
          <p:sp>
            <p:nvSpPr>
              <p:cNvPr id="62"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63" name="矩形 62"/>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flipH="1">
              <a:off x="698575" y="4797152"/>
              <a:ext cx="9399379" cy="1152136"/>
              <a:chOff x="2481728" y="5446505"/>
              <a:chExt cx="9399379" cy="1152136"/>
            </a:xfrm>
          </p:grpSpPr>
          <p:sp>
            <p:nvSpPr>
              <p:cNvPr id="65" name="矩形 64"/>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grpSp>
      <p:sp>
        <p:nvSpPr>
          <p:cNvPr id="7" name="文本框 6"/>
          <p:cNvSpPr txBox="1"/>
          <p:nvPr/>
        </p:nvSpPr>
        <p:spPr>
          <a:xfrm>
            <a:off x="3997325" y="422275"/>
            <a:ext cx="309880" cy="368300"/>
          </a:xfrm>
          <a:prstGeom prst="rect">
            <a:avLst/>
          </a:prstGeom>
          <a:noFill/>
        </p:spPr>
        <p:txBody>
          <a:bodyPr wrap="none" rtlCol="0">
            <a:spAutoFit/>
          </a:bodyPr>
          <a:p>
            <a:endParaRPr lang="zh-CN" altLang="en-US"/>
          </a:p>
        </p:txBody>
      </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10783" b="9819"/>
          <a:stretch>
            <a:fillRect/>
          </a:stretch>
        </p:blipFill>
        <p:spPr>
          <a:xfrm>
            <a:off x="6530965" y="1916641"/>
            <a:ext cx="4791471" cy="2644020"/>
          </a:xfrm>
          <a:prstGeom prst="rect">
            <a:avLst/>
          </a:prstGeom>
        </p:spPr>
      </p:pic>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2600" y="1026160"/>
            <a:ext cx="7475220" cy="5292725"/>
          </a:xfrm>
          <a:prstGeom prst="rect">
            <a:avLst/>
          </a:prstGeom>
          <a:noFill/>
        </p:spPr>
        <p:txBody>
          <a:bodyPr wrap="square" rtlCol="0">
            <a:spAutoFit/>
          </a:bodyPr>
          <a:lstStyle/>
          <a:p>
            <a:pPr>
              <a:lnSpc>
                <a:spcPct val="13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 </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30000"/>
              </a:lnSpc>
            </a:pPr>
            <a:r>
              <a:rPr lang="en-US" altLang="zh-CN" sz="2000"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新中国成立后，我国开展了以中小学学制改革为主的各种实验。20世纪60年代前期，小学教有的学制大都统一在五年或六年。“文化大革命”期间，教育制度方面遭到严重破坏，学制年限被亳无根据地任意缩短（如初、高中各二年，高等学校三年)。</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“文化大草命”后，经过投乱反正，我国逐步开展教育改革，提出普及九年义务教有。由于历史原因，我国义分教有的学制有“六三” 制、“五四”制，农村地区还有“五三”制。即小学教育的学制是五年或者六年，主体是六年制。</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30000"/>
              </a:lnSpc>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根据国务院《关于基础教有改革与发展的决定》，“十五”期间，国家整体设置九年义务教育课程，实行 “五三” 学制的地区，2005年基本完成向“六三”学制的过渡。有条件的地方可以实行九年一贯制。</a:t>
            </a:r>
            <a:endPar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0" name="Text Box 5"/>
          <p:cNvSpPr txBox="1">
            <a:spLocks noChangeArrowheads="1"/>
          </p:cNvSpPr>
          <p:nvPr/>
        </p:nvSpPr>
        <p:spPr bwMode="auto">
          <a:xfrm>
            <a:off x="994785" y="5336468"/>
            <a:ext cx="101449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2400" dirty="0" smtClean="0">
                <a:solidFill>
                  <a:schemeClr val="bg1"/>
                </a:solidFill>
                <a:latin typeface="微软雅黑" panose="020B0503020204020204" pitchFamily="34" charset="-122"/>
                <a:ea typeface="微软雅黑" panose="020B0503020204020204" pitchFamily="34" charset="-122"/>
              </a:rPr>
              <a:t> </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3" name="TextBox 6"/>
          <p:cNvSpPr txBox="1"/>
          <p:nvPr/>
        </p:nvSpPr>
        <p:spPr>
          <a:xfrm flipV="1">
            <a:off x="1346878" y="6452874"/>
            <a:ext cx="9628392" cy="45719"/>
          </a:xfrm>
          <a:prstGeom prst="rect">
            <a:avLst/>
          </a:prstGeom>
          <a:solidFill>
            <a:srgbClr val="FFC409"/>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endParaRPr lang="zh-CN" altLang="en-US" sz="1800" b="0" dirty="0">
              <a:solidFill>
                <a:srgbClr val="FFFFFF"/>
              </a:solidFill>
            </a:endParaRPr>
          </a:p>
        </p:txBody>
      </p:sp>
      <p:sp>
        <p:nvSpPr>
          <p:cNvPr id="29" name="TextBox 6"/>
          <p:cNvSpPr txBox="1"/>
          <p:nvPr/>
        </p:nvSpPr>
        <p:spPr>
          <a:xfrm flipV="1">
            <a:off x="956303" y="980202"/>
            <a:ext cx="10285700" cy="45719"/>
          </a:xfrm>
          <a:prstGeom prst="rect">
            <a:avLst/>
          </a:prstGeom>
          <a:solidFill>
            <a:srgbClr val="FFC409"/>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endParaRPr lang="zh-CN" altLang="en-US" sz="1800" b="0" dirty="0">
              <a:solidFill>
                <a:srgbClr val="FFFFFF"/>
              </a:solidFill>
            </a:endParaRPr>
          </a:p>
        </p:txBody>
      </p:sp>
      <p:sp>
        <p:nvSpPr>
          <p:cNvPr id="9" name="椭圆 8"/>
          <p:cNvSpPr/>
          <p:nvPr/>
        </p:nvSpPr>
        <p:spPr>
          <a:xfrm>
            <a:off x="8187388" y="1593302"/>
            <a:ext cx="3672408" cy="3672408"/>
          </a:xfrm>
          <a:prstGeom prst="ellipse">
            <a:avLst/>
          </a:prstGeom>
          <a:blipFill dpi="0" rotWithShape="1">
            <a:blip r:embed="rId1"/>
            <a:srcRect/>
            <a:stretch>
              <a:fillRect r="-33000"/>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6" name="TextBox 6"/>
          <p:cNvSpPr txBox="1"/>
          <p:nvPr/>
        </p:nvSpPr>
        <p:spPr>
          <a:xfrm>
            <a:off x="554221" y="980652"/>
            <a:ext cx="4920239"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二</a:t>
            </a:r>
            <a:r>
              <a:rPr lang="en-US" altLang="zh-CN" sz="1800" b="0" dirty="0">
                <a:solidFill>
                  <a:srgbClr val="FFFFFF"/>
                </a:solidFill>
              </a:rPr>
              <a:t>.</a:t>
            </a:r>
            <a:r>
              <a:rPr lang="zh-CN" altLang="en-US" sz="1800" b="0" dirty="0">
                <a:solidFill>
                  <a:srgbClr val="FFFFFF"/>
                </a:solidFill>
              </a:rPr>
              <a:t>小学教育的</a:t>
            </a:r>
            <a:r>
              <a:rPr lang="zh-CN" altLang="en-US" sz="1800" b="0" dirty="0">
                <a:solidFill>
                  <a:srgbClr val="FFFFFF"/>
                </a:solidFill>
              </a:rPr>
              <a:t>学制</a:t>
            </a:r>
            <a:endParaRPr lang="zh-CN" altLang="en-US" sz="1800" b="0" dirty="0">
              <a:solidFill>
                <a:srgbClr val="FFFFFF"/>
              </a:solidFill>
            </a:endParaRPr>
          </a:p>
        </p:txBody>
      </p:sp>
      <p:grpSp>
        <p:nvGrpSpPr>
          <p:cNvPr id="2" name="组合 1"/>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3" name="文本框 2"/>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626567" y="1053897"/>
            <a:ext cx="495232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三</a:t>
            </a:r>
            <a:r>
              <a:rPr lang="en-US" altLang="zh-CN" sz="2200" dirty="0">
                <a:solidFill>
                  <a:srgbClr val="5F5E5C"/>
                </a:solidFill>
                <a:latin typeface="微软雅黑" panose="020B0503020204020204" pitchFamily="34" charset="-122"/>
                <a:ea typeface="微软雅黑" panose="020B0503020204020204" pitchFamily="34" charset="-122"/>
              </a:rPr>
              <a:t>.</a:t>
            </a:r>
            <a:r>
              <a:rPr lang="zh-CN" altLang="en-US" sz="2200" dirty="0">
                <a:solidFill>
                  <a:srgbClr val="5F5E5C"/>
                </a:solidFill>
                <a:latin typeface="微软雅黑" panose="020B0503020204020204" pitchFamily="34" charset="-122"/>
                <a:ea typeface="微软雅黑" panose="020B0503020204020204" pitchFamily="34" charset="-122"/>
              </a:rPr>
              <a:t>小学教育的</a:t>
            </a:r>
            <a:r>
              <a:rPr lang="zh-CN" altLang="en-US" sz="2200" dirty="0">
                <a:solidFill>
                  <a:srgbClr val="5F5E5C"/>
                </a:solidFill>
                <a:latin typeface="微软雅黑" panose="020B0503020204020204" pitchFamily="34" charset="-122"/>
                <a:ea typeface="微软雅黑" panose="020B0503020204020204" pitchFamily="34" charset="-122"/>
              </a:rPr>
              <a:t>基本原则</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770890" y="2595880"/>
            <a:ext cx="3872865" cy="2609215"/>
          </a:xfrm>
          <a:prstGeom prst="rect">
            <a:avLst/>
          </a:prstGeom>
          <a:noFill/>
        </p:spPr>
        <p:txBody>
          <a:bodyPr wrap="square" rtlCol="0">
            <a:spAutoFit/>
          </a:bodyPr>
          <a:lstStyle/>
          <a:p>
            <a:pPr>
              <a:lnSpc>
                <a:spcPct val="13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古今中外、历朝历代都十分重视思想道德教育。在建设有中国特色社会主义过程中，重视对青少年进行思想道德教育，更有着重大意义。我们必须以培养合格的跨世纪人才的战略眼光来认识德育工作，把德有工作提高到一个新水平。</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5091063" y="2697888"/>
            <a:ext cx="6552727" cy="3328670"/>
          </a:xfrm>
          <a:prstGeom prst="rect">
            <a:avLst/>
          </a:prstGeom>
          <a:noFill/>
        </p:spPr>
        <p:txBody>
          <a:bodyPr wrap="square" rtlCol="0">
            <a:spAutoFit/>
          </a:bodyPr>
          <a:lstStyle/>
          <a:p>
            <a:pPr>
              <a:lnSpc>
                <a:spcPct val="13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《教有法》第七条规定：“教育应当继承和弘扬中华民族优秀的历史文化传统，吸收人类文明发展的一切优秀成果。” 中国是世界上历史最悠久的国家之一，创造了光辉灿烂的历史文化。这些构成了极为丰富的思想宝库，成为中华民族的凝聚力之所在。爱国主义、集体主义、尊师重教、勤俭节约等传统美德，在今天仍然显示着旺盛的生命力和积极的现实作用。要继承和弘扬中华民族优秀的历史文化传统，就应当加强中国近代史、现代史和国情教育；认真研究和继和在我国历史上广为流传的优秀道德思想和行为准则，并賦子其新的时代内酒。</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6" name="TextBox 6"/>
          <p:cNvSpPr txBox="1"/>
          <p:nvPr/>
        </p:nvSpPr>
        <p:spPr>
          <a:xfrm>
            <a:off x="698575" y="1772815"/>
            <a:ext cx="384844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（一）重视思想道德建设的</a:t>
            </a:r>
            <a:r>
              <a:rPr lang="zh-CN" altLang="en-US" sz="1800" b="0" dirty="0">
                <a:solidFill>
                  <a:srgbClr val="FFFFFF"/>
                </a:solidFill>
              </a:rPr>
              <a:t>原则</a:t>
            </a:r>
            <a:endParaRPr lang="zh-CN" altLang="en-US" sz="1800" b="0" dirty="0">
              <a:solidFill>
                <a:srgbClr val="FFFFFF"/>
              </a:solidFill>
            </a:endParaRPr>
          </a:p>
        </p:txBody>
      </p:sp>
      <p:sp>
        <p:nvSpPr>
          <p:cNvPr id="57" name="TextBox 6"/>
          <p:cNvSpPr txBox="1"/>
          <p:nvPr/>
        </p:nvSpPr>
        <p:spPr>
          <a:xfrm>
            <a:off x="5082107" y="1772816"/>
            <a:ext cx="6561684"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（二）继承优秀文化成果的</a:t>
            </a:r>
            <a:r>
              <a:rPr lang="zh-CN" altLang="en-US" sz="1800" b="0" dirty="0">
                <a:solidFill>
                  <a:srgbClr val="FFFFFF"/>
                </a:solidFill>
              </a:rPr>
              <a:t>原则</a:t>
            </a:r>
            <a:endParaRPr lang="zh-CN" altLang="en-US" sz="1800" b="0" dirty="0">
              <a:solidFill>
                <a:srgbClr val="FFFFFF"/>
              </a:solidFill>
            </a:endParaRPr>
          </a:p>
        </p:txBody>
      </p:sp>
      <p:sp>
        <p:nvSpPr>
          <p:cNvPr id="59" name="矩形 58"/>
          <p:cNvSpPr/>
          <p:nvPr/>
        </p:nvSpPr>
        <p:spPr>
          <a:xfrm>
            <a:off x="5091063" y="2321877"/>
            <a:ext cx="6543655"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98575" y="2326377"/>
            <a:ext cx="384844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571057" y="5037477"/>
            <a:ext cx="10483677" cy="1487867"/>
            <a:chOff x="584050" y="5201422"/>
            <a:chExt cx="10483677" cy="1487867"/>
          </a:xfrm>
        </p:grpSpPr>
        <p:sp>
          <p:nvSpPr>
            <p:cNvPr id="22"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23" name="矩形 22"/>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2273076" y="5205343"/>
            <a:ext cx="9399379" cy="1152136"/>
            <a:chOff x="2481728" y="5446505"/>
            <a:chExt cx="9399379" cy="1152136"/>
          </a:xfrm>
        </p:grpSpPr>
        <p:sp>
          <p:nvSpPr>
            <p:cNvPr id="25" name="矩形 24"/>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626567" y="1053897"/>
            <a:ext cx="495232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三</a:t>
            </a:r>
            <a:r>
              <a:rPr lang="en-US" altLang="zh-CN" sz="2200" dirty="0">
                <a:solidFill>
                  <a:srgbClr val="5F5E5C"/>
                </a:solidFill>
                <a:latin typeface="微软雅黑" panose="020B0503020204020204" pitchFamily="34" charset="-122"/>
                <a:ea typeface="微软雅黑" panose="020B0503020204020204" pitchFamily="34" charset="-122"/>
              </a:rPr>
              <a:t>.</a:t>
            </a:r>
            <a:r>
              <a:rPr lang="zh-CN" altLang="en-US" sz="2200" dirty="0">
                <a:solidFill>
                  <a:srgbClr val="5F5E5C"/>
                </a:solidFill>
                <a:latin typeface="微软雅黑" panose="020B0503020204020204" pitchFamily="34" charset="-122"/>
                <a:ea typeface="微软雅黑" panose="020B0503020204020204" pitchFamily="34" charset="-122"/>
              </a:rPr>
              <a:t>小学教育的</a:t>
            </a:r>
            <a:r>
              <a:rPr lang="zh-CN" altLang="en-US" sz="2200" dirty="0">
                <a:solidFill>
                  <a:srgbClr val="5F5E5C"/>
                </a:solidFill>
                <a:latin typeface="微软雅黑" panose="020B0503020204020204" pitchFamily="34" charset="-122"/>
                <a:ea typeface="微软雅黑" panose="020B0503020204020204" pitchFamily="34" charset="-122"/>
              </a:rPr>
              <a:t>基本原则</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770890" y="2595880"/>
            <a:ext cx="3872865" cy="1889760"/>
          </a:xfrm>
          <a:prstGeom prst="rect">
            <a:avLst/>
          </a:prstGeom>
          <a:noFill/>
        </p:spPr>
        <p:txBody>
          <a:bodyPr wrap="square" rtlCol="0">
            <a:spAutoFit/>
          </a:bodyPr>
          <a:lstStyle/>
          <a:p>
            <a:pPr>
              <a:lnSpc>
                <a:spcPct val="13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《教育法》第八条第一款规定：“</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教育活动必须符合国家和社会公共利益。教育的公共性，是现代教有的特征。我国是社会主义国家，</a:t>
            </a: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教育的公共性原则具有自身的特色。</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5091063" y="2697888"/>
            <a:ext cx="6552727" cy="1889760"/>
          </a:xfrm>
          <a:prstGeom prst="rect">
            <a:avLst/>
          </a:prstGeom>
          <a:noFill/>
        </p:spPr>
        <p:txBody>
          <a:bodyPr wrap="square" rtlCol="0">
            <a:spAutoFit/>
          </a:bodyPr>
          <a:lstStyle/>
          <a:p>
            <a:pPr>
              <a:lnSpc>
                <a:spcPct val="13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教育法》第八条第二款规定了教育与宗教相分离的原则。教育与宗教相分离原则是教育公共性质的一种体现，但又有其独立含义。教育与宗教相分离的含义是，在国民教育和公共教育中，不允许宗教团体和个人办学进行宗教教育，不允许利用宗教进行妨碍国家教育制度的活动。</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6" name="TextBox 6"/>
          <p:cNvSpPr txBox="1"/>
          <p:nvPr/>
        </p:nvSpPr>
        <p:spPr>
          <a:xfrm>
            <a:off x="698575" y="1772815"/>
            <a:ext cx="384844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（三）教育公共</a:t>
            </a:r>
            <a:r>
              <a:rPr lang="zh-CN" altLang="en-US" sz="1800" b="0" dirty="0">
                <a:solidFill>
                  <a:srgbClr val="FFFFFF"/>
                </a:solidFill>
              </a:rPr>
              <a:t>原则</a:t>
            </a:r>
            <a:endParaRPr lang="zh-CN" altLang="en-US" sz="1800" b="0" dirty="0">
              <a:solidFill>
                <a:srgbClr val="FFFFFF"/>
              </a:solidFill>
            </a:endParaRPr>
          </a:p>
        </p:txBody>
      </p:sp>
      <p:sp>
        <p:nvSpPr>
          <p:cNvPr id="57" name="TextBox 6"/>
          <p:cNvSpPr txBox="1"/>
          <p:nvPr/>
        </p:nvSpPr>
        <p:spPr>
          <a:xfrm>
            <a:off x="5082107" y="1772816"/>
            <a:ext cx="6561684"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（四）教育与宗教相分离</a:t>
            </a:r>
            <a:r>
              <a:rPr lang="zh-CN" altLang="en-US" sz="1800" b="0" dirty="0">
                <a:solidFill>
                  <a:srgbClr val="FFFFFF"/>
                </a:solidFill>
              </a:rPr>
              <a:t>的原则</a:t>
            </a:r>
            <a:endParaRPr lang="zh-CN" altLang="en-US" sz="1800" b="0" dirty="0">
              <a:solidFill>
                <a:srgbClr val="FFFFFF"/>
              </a:solidFill>
            </a:endParaRPr>
          </a:p>
        </p:txBody>
      </p:sp>
      <p:sp>
        <p:nvSpPr>
          <p:cNvPr id="59" name="矩形 58"/>
          <p:cNvSpPr/>
          <p:nvPr/>
        </p:nvSpPr>
        <p:spPr>
          <a:xfrm>
            <a:off x="5091063" y="2321877"/>
            <a:ext cx="6543655"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98575" y="2326377"/>
            <a:ext cx="384844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571057" y="5037477"/>
            <a:ext cx="10483677" cy="1487867"/>
            <a:chOff x="584050" y="5201422"/>
            <a:chExt cx="10483677" cy="1487867"/>
          </a:xfrm>
        </p:grpSpPr>
        <p:sp>
          <p:nvSpPr>
            <p:cNvPr id="22"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23" name="矩形 22"/>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2273076" y="5205343"/>
            <a:ext cx="9399379" cy="1152136"/>
            <a:chOff x="2481728" y="5446505"/>
            <a:chExt cx="9399379" cy="1152136"/>
          </a:xfrm>
        </p:grpSpPr>
        <p:sp>
          <p:nvSpPr>
            <p:cNvPr id="25" name="矩形 24"/>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626567" y="1053897"/>
            <a:ext cx="495232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三</a:t>
            </a:r>
            <a:r>
              <a:rPr lang="en-US" altLang="zh-CN" sz="2200" dirty="0">
                <a:solidFill>
                  <a:srgbClr val="5F5E5C"/>
                </a:solidFill>
                <a:latin typeface="微软雅黑" panose="020B0503020204020204" pitchFamily="34" charset="-122"/>
                <a:ea typeface="微软雅黑" panose="020B0503020204020204" pitchFamily="34" charset="-122"/>
              </a:rPr>
              <a:t>.</a:t>
            </a:r>
            <a:r>
              <a:rPr lang="zh-CN" altLang="en-US" sz="2200" dirty="0">
                <a:solidFill>
                  <a:srgbClr val="5F5E5C"/>
                </a:solidFill>
                <a:latin typeface="微软雅黑" panose="020B0503020204020204" pitchFamily="34" charset="-122"/>
                <a:ea typeface="微软雅黑" panose="020B0503020204020204" pitchFamily="34" charset="-122"/>
              </a:rPr>
              <a:t>小学教育的</a:t>
            </a:r>
            <a:r>
              <a:rPr lang="zh-CN" altLang="en-US" sz="2200" dirty="0">
                <a:solidFill>
                  <a:srgbClr val="5F5E5C"/>
                </a:solidFill>
                <a:latin typeface="微软雅黑" panose="020B0503020204020204" pitchFamily="34" charset="-122"/>
                <a:ea typeface="微软雅黑" panose="020B0503020204020204" pitchFamily="34" charset="-122"/>
              </a:rPr>
              <a:t>基本原则</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770890" y="2595880"/>
            <a:ext cx="3872865" cy="1889760"/>
          </a:xfrm>
          <a:prstGeom prst="rect">
            <a:avLst/>
          </a:prstGeom>
          <a:noFill/>
        </p:spPr>
        <p:txBody>
          <a:bodyPr wrap="square" rtlCol="0">
            <a:spAutoFit/>
          </a:bodyPr>
          <a:lstStyle/>
          <a:p>
            <a:pPr>
              <a:lnSpc>
                <a:spcPct val="13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《教有法》第九条规定：“中华人民共和国公民有受教育的权利和义务。公民不分民族、种族、性别、职业、财产状况、宗教信仰等，依法享有平等的受教育机会。”</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5091063" y="2697888"/>
            <a:ext cx="6552727" cy="2249170"/>
          </a:xfrm>
          <a:prstGeom prst="rect">
            <a:avLst/>
          </a:prstGeom>
          <a:noFill/>
        </p:spPr>
        <p:txBody>
          <a:bodyPr wrap="square" rtlCol="0">
            <a:spAutoFit/>
          </a:bodyPr>
          <a:lstStyle/>
          <a:p>
            <a:pPr>
              <a:lnSpc>
                <a:spcPct val="130000"/>
              </a:lnSpc>
            </a:pPr>
            <a:r>
              <a:rPr lang="zh-CN" altLang="en-US" dirty="0">
                <a:solidFill>
                  <a:schemeClr val="tx1">
                    <a:lumMod val="95000"/>
                    <a:lumOff val="5000"/>
                  </a:schemeClr>
                </a:solidFill>
                <a:latin typeface="微软雅黑" panose="020B0503020204020204" pitchFamily="34" charset="-122"/>
                <a:ea typeface="微软雅黑" panose="020B0503020204020204" pitchFamily="34" charset="-122"/>
              </a:rPr>
              <a:t>《教育法》第十系规定：“国家根据各少数民族的特定和需要，帮助各少数民族地区发展教育事业。”我国地城江阔，民族众生，地城发展很不平衡，教育的基础也有很大差别。尤其是在少数民族地区和边远武困地区，教育条件更为艰苦，教育水平也相对较低。这些地区的教育不仅关系到我国整体教育事业的发展，而且关系到民族网绪和社会安定。</a:t>
            </a:r>
            <a:endParaRPr lang="zh-CN" altLang="en-US"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6" name="TextBox 6"/>
          <p:cNvSpPr txBox="1"/>
          <p:nvPr/>
        </p:nvSpPr>
        <p:spPr>
          <a:xfrm>
            <a:off x="698575" y="1772815"/>
            <a:ext cx="384844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（五）受教育机会平等</a:t>
            </a:r>
            <a:r>
              <a:rPr lang="zh-CN" altLang="en-US" sz="1800" b="0" dirty="0">
                <a:solidFill>
                  <a:srgbClr val="FFFFFF"/>
                </a:solidFill>
              </a:rPr>
              <a:t>的原则</a:t>
            </a:r>
            <a:endParaRPr lang="zh-CN" altLang="en-US" sz="1800" b="0" dirty="0">
              <a:solidFill>
                <a:srgbClr val="FFFFFF"/>
              </a:solidFill>
            </a:endParaRPr>
          </a:p>
        </p:txBody>
      </p:sp>
      <p:sp>
        <p:nvSpPr>
          <p:cNvPr id="57" name="TextBox 6"/>
          <p:cNvSpPr txBox="1"/>
          <p:nvPr/>
        </p:nvSpPr>
        <p:spPr>
          <a:xfrm>
            <a:off x="5082107" y="1772816"/>
            <a:ext cx="6561684"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sz="1800" b="0" dirty="0">
                <a:solidFill>
                  <a:srgbClr val="FFFFFF"/>
                </a:solidFill>
              </a:rPr>
              <a:t>（六）扶持特殊地区和人群</a:t>
            </a:r>
            <a:r>
              <a:rPr lang="zh-CN" altLang="en-US" sz="1800" b="0" dirty="0">
                <a:solidFill>
                  <a:srgbClr val="FFFFFF"/>
                </a:solidFill>
              </a:rPr>
              <a:t>教育的</a:t>
            </a:r>
            <a:r>
              <a:rPr lang="zh-CN" altLang="en-US" sz="1800" b="0" dirty="0">
                <a:solidFill>
                  <a:srgbClr val="FFFFFF"/>
                </a:solidFill>
              </a:rPr>
              <a:t>原则</a:t>
            </a:r>
            <a:endParaRPr lang="zh-CN" altLang="en-US" sz="1800" b="0" dirty="0">
              <a:solidFill>
                <a:srgbClr val="FFFFFF"/>
              </a:solidFill>
            </a:endParaRPr>
          </a:p>
        </p:txBody>
      </p:sp>
      <p:sp>
        <p:nvSpPr>
          <p:cNvPr id="59" name="矩形 58"/>
          <p:cNvSpPr/>
          <p:nvPr/>
        </p:nvSpPr>
        <p:spPr>
          <a:xfrm>
            <a:off x="5091063" y="2321877"/>
            <a:ext cx="6543655"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98575" y="2326377"/>
            <a:ext cx="3848440"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571057" y="5037477"/>
            <a:ext cx="10483677" cy="1487867"/>
            <a:chOff x="584050" y="5201422"/>
            <a:chExt cx="10483677" cy="1487867"/>
          </a:xfrm>
        </p:grpSpPr>
        <p:sp>
          <p:nvSpPr>
            <p:cNvPr id="22"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23" name="矩形 22"/>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2273076" y="5205343"/>
            <a:ext cx="9399379" cy="1152136"/>
            <a:chOff x="2481728" y="5446505"/>
            <a:chExt cx="9399379" cy="1152136"/>
          </a:xfrm>
        </p:grpSpPr>
        <p:sp>
          <p:nvSpPr>
            <p:cNvPr id="25" name="矩形 24"/>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grpSp>
        <p:nvGrpSpPr>
          <p:cNvPr id="9" name="组合 8"/>
          <p:cNvGrpSpPr/>
          <p:nvPr/>
        </p:nvGrpSpPr>
        <p:grpSpPr>
          <a:xfrm>
            <a:off x="50165" y="116840"/>
            <a:ext cx="5976620" cy="575310"/>
            <a:chOff x="6316" y="1544"/>
            <a:chExt cx="9412" cy="906"/>
          </a:xfrm>
        </p:grpSpPr>
        <p:sp>
          <p:nvSpPr>
            <p:cNvPr id="4" name="燕尾形 3"/>
            <p:cNvSpPr/>
            <p:nvPr/>
          </p:nvSpPr>
          <p:spPr>
            <a:xfrm>
              <a:off x="6316" y="1544"/>
              <a:ext cx="9412" cy="907"/>
            </a:xfrm>
            <a:prstGeom prst="chevr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pSp>
          <p:nvGrpSpPr>
            <p:cNvPr id="8" name="组合 7"/>
            <p:cNvGrpSpPr/>
            <p:nvPr/>
          </p:nvGrpSpPr>
          <p:grpSpPr>
            <a:xfrm>
              <a:off x="6997" y="1572"/>
              <a:ext cx="6578" cy="810"/>
              <a:chOff x="1667" y="665"/>
              <a:chExt cx="6578" cy="810"/>
            </a:xfrm>
          </p:grpSpPr>
          <p:sp>
            <p:nvSpPr>
              <p:cNvPr id="5" name="文本框 4"/>
              <p:cNvSpPr txBox="1"/>
              <p:nvPr/>
            </p:nvSpPr>
            <p:spPr>
              <a:xfrm>
                <a:off x="6295" y="665"/>
                <a:ext cx="488" cy="580"/>
              </a:xfrm>
              <a:prstGeom prst="rect">
                <a:avLst/>
              </a:prstGeom>
              <a:noFill/>
            </p:spPr>
            <p:txBody>
              <a:bodyPr wrap="none" rtlCol="0">
                <a:spAutoFit/>
              </a:bodyPr>
              <a:p>
                <a:endParaRPr lang="zh-CN" altLang="en-US"/>
              </a:p>
            </p:txBody>
          </p:sp>
          <p:sp>
            <p:nvSpPr>
              <p:cNvPr id="10" name="文本框 9"/>
              <p:cNvSpPr txBox="1"/>
              <p:nvPr/>
            </p:nvSpPr>
            <p:spPr>
              <a:xfrm>
                <a:off x="1667" y="750"/>
                <a:ext cx="6578" cy="725"/>
              </a:xfrm>
              <a:prstGeom prst="rect">
                <a:avLst/>
              </a:prstGeom>
              <a:noFill/>
            </p:spPr>
            <p:txBody>
              <a:bodyPr wrap="square" rtlCol="0">
                <a:spAutoFit/>
              </a:bodyPr>
              <a:p>
                <a:r>
                  <a:rPr lang="zh-CN" altLang="en-US" sz="2400" b="1">
                    <a:latin typeface="华文楷体" panose="02010600040101010101" charset="-122"/>
                    <a:ea typeface="华文楷体" panose="02010600040101010101" charset="-122"/>
                  </a:rPr>
                  <a:t>第四章教育法律关系中的国家</a:t>
                </a:r>
                <a:endParaRPr lang="zh-CN" altLang="en-US" sz="2400" b="1">
                  <a:latin typeface="华文楷体" panose="02010600040101010101" charset="-122"/>
                  <a:ea typeface="华文楷体" panose="02010600040101010101" charset="-122"/>
                </a:endParaRPr>
              </a:p>
            </p:txBody>
          </p:sp>
        </p:grpSp>
      </p:grpSp>
    </p:spTree>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4144</Words>
  <Application>WPS 演示</Application>
  <PresentationFormat>自定义</PresentationFormat>
  <Paragraphs>295</Paragraphs>
  <Slides>25</Slides>
  <Notes>2</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25</vt:i4>
      </vt:variant>
    </vt:vector>
  </HeadingPairs>
  <TitlesOfParts>
    <vt:vector size="45" baseType="lpstr">
      <vt:lpstr>Arial</vt:lpstr>
      <vt:lpstr>宋体</vt:lpstr>
      <vt:lpstr>Wingdings</vt:lpstr>
      <vt:lpstr>微软雅黑</vt:lpstr>
      <vt:lpstr>经典繁仿黑</vt:lpstr>
      <vt:lpstr>黑体</vt:lpstr>
      <vt:lpstr>Impact</vt:lpstr>
      <vt:lpstr>Arial Unicode MS</vt:lpstr>
      <vt:lpstr>方正兰亭中黑_GBK</vt:lpstr>
      <vt:lpstr>方正细圆简体</vt:lpstr>
      <vt:lpstr>Calibri</vt:lpstr>
      <vt:lpstr>Arial Unicode MS</vt:lpstr>
      <vt:lpstr>华文楷体</vt:lpstr>
      <vt:lpstr>方正中等线简体</vt:lpstr>
      <vt:lpstr>Broadway</vt:lpstr>
      <vt:lpstr>Times New Roman</vt:lpstr>
      <vt:lpstr>仿宋</vt:lpstr>
      <vt:lpstr>华文琥珀</vt:lpstr>
      <vt:lpstr>华文中宋</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颜橙</cp:lastModifiedBy>
  <cp:revision>1869</cp:revision>
  <dcterms:created xsi:type="dcterms:W3CDTF">2022-05-30T13:17:00Z</dcterms:created>
  <dcterms:modified xsi:type="dcterms:W3CDTF">2022-05-31T10:17:59Z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9C317F11CC804B0EACB13902A2DAF5B6</vt:lpwstr>
  </property>
  <property fmtid="{D5CDD505-2E9C-101B-9397-08002B2CF9AE}" pid="3" name="KSOProductBuildVer">
    <vt:lpwstr>2052-11.1.0.11566</vt:lpwstr>
  </property>
</Properties>
</file>